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0" r:id="rId1"/>
  </p:sldMasterIdLst>
  <p:notesMasterIdLst>
    <p:notesMasterId r:id="rId58"/>
  </p:notesMasterIdLst>
  <p:handoutMasterIdLst>
    <p:handoutMasterId r:id="rId59"/>
  </p:handoutMasterIdLst>
  <p:sldIdLst>
    <p:sldId id="258" r:id="rId2"/>
    <p:sldId id="298" r:id="rId3"/>
    <p:sldId id="407" r:id="rId4"/>
    <p:sldId id="408" r:id="rId5"/>
    <p:sldId id="409" r:id="rId6"/>
    <p:sldId id="442" r:id="rId7"/>
    <p:sldId id="443" r:id="rId8"/>
    <p:sldId id="446" r:id="rId9"/>
    <p:sldId id="444" r:id="rId10"/>
    <p:sldId id="330" r:id="rId11"/>
    <p:sldId id="296" r:id="rId12"/>
    <p:sldId id="403" r:id="rId13"/>
    <p:sldId id="334" r:id="rId14"/>
    <p:sldId id="335" r:id="rId15"/>
    <p:sldId id="336" r:id="rId16"/>
    <p:sldId id="399" r:id="rId17"/>
    <p:sldId id="332" r:id="rId18"/>
    <p:sldId id="333" r:id="rId19"/>
    <p:sldId id="331" r:id="rId20"/>
    <p:sldId id="387" r:id="rId21"/>
    <p:sldId id="386" r:id="rId22"/>
    <p:sldId id="338" r:id="rId23"/>
    <p:sldId id="346" r:id="rId24"/>
    <p:sldId id="400" r:id="rId25"/>
    <p:sldId id="372" r:id="rId26"/>
    <p:sldId id="388" r:id="rId27"/>
    <p:sldId id="341" r:id="rId28"/>
    <p:sldId id="390" r:id="rId29"/>
    <p:sldId id="450" r:id="rId30"/>
    <p:sldId id="383" r:id="rId31"/>
    <p:sldId id="373" r:id="rId32"/>
    <p:sldId id="344" r:id="rId33"/>
    <p:sldId id="371" r:id="rId34"/>
    <p:sldId id="376" r:id="rId35"/>
    <p:sldId id="447" r:id="rId36"/>
    <p:sldId id="375" r:id="rId37"/>
    <p:sldId id="345" r:id="rId38"/>
    <p:sldId id="349" r:id="rId39"/>
    <p:sldId id="359" r:id="rId40"/>
    <p:sldId id="362" r:id="rId41"/>
    <p:sldId id="354" r:id="rId42"/>
    <p:sldId id="351" r:id="rId43"/>
    <p:sldId id="393" r:id="rId44"/>
    <p:sldId id="394" r:id="rId45"/>
    <p:sldId id="395" r:id="rId46"/>
    <p:sldId id="358" r:id="rId47"/>
    <p:sldId id="356" r:id="rId48"/>
    <p:sldId id="401" r:id="rId49"/>
    <p:sldId id="368" r:id="rId50"/>
    <p:sldId id="405" r:id="rId51"/>
    <p:sldId id="406" r:id="rId52"/>
    <p:sldId id="448" r:id="rId53"/>
    <p:sldId id="396" r:id="rId54"/>
    <p:sldId id="397" r:id="rId55"/>
    <p:sldId id="380" r:id="rId56"/>
    <p:sldId id="398" r:id="rId57"/>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0027"/>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p:restoredTop sz="86370"/>
  </p:normalViewPr>
  <p:slideViewPr>
    <p:cSldViewPr>
      <p:cViewPr varScale="1">
        <p:scale>
          <a:sx n="127" d="100"/>
          <a:sy n="127" d="100"/>
        </p:scale>
        <p:origin x="1640" y="472"/>
      </p:cViewPr>
      <p:guideLst>
        <p:guide orient="horz" pos="1620"/>
        <p:guide pos="2880"/>
      </p:guideLst>
    </p:cSldViewPr>
  </p:slideViewPr>
  <p:outlineViewPr>
    <p:cViewPr>
      <p:scale>
        <a:sx n="33" d="100"/>
        <a:sy n="33" d="100"/>
      </p:scale>
      <p:origin x="0" y="-18992"/>
    </p:cViewPr>
  </p:outlineViewPr>
  <p:notesTextViewPr>
    <p:cViewPr>
      <p:scale>
        <a:sx n="100" d="100"/>
        <a:sy n="100" d="100"/>
      </p:scale>
      <p:origin x="0" y="0"/>
    </p:cViewPr>
  </p:notesTextViewPr>
  <p:sorterViewPr>
    <p:cViewPr>
      <p:scale>
        <a:sx n="140" d="100"/>
        <a:sy n="140" d="100"/>
      </p:scale>
      <p:origin x="0" y="0"/>
    </p:cViewPr>
  </p:sorterViewPr>
  <p:notesViewPr>
    <p:cSldViewPr>
      <p:cViewPr>
        <p:scale>
          <a:sx n="77" d="100"/>
          <a:sy n="77" d="100"/>
        </p:scale>
        <p:origin x="3544" y="7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charset="0"/>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Open Sans" charset="0"/>
              </a:defRPr>
            </a:lvl1pPr>
          </a:lstStyle>
          <a:p>
            <a:pPr>
              <a:defRPr/>
            </a:pPr>
            <a:fld id="{59AAF3D2-EDFA-BA42-9460-032E57456FC5}" type="datetimeFigureOut">
              <a:rPr lang="en-US"/>
              <a:pPr>
                <a:defRPr/>
              </a:pPr>
              <a:t>5/19/25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Open San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Open Sans" charset="0"/>
              </a:defRPr>
            </a:lvl1pPr>
          </a:lstStyle>
          <a:p>
            <a:pPr>
              <a:defRPr/>
            </a:pPr>
            <a:fld id="{53E6B18D-BC97-A741-A494-5A40B396D863}"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aseline="0">
                <a:latin typeface="Open Sans" charset="0"/>
                <a:ea typeface="ＭＳ Ｐゴシック" charset="0"/>
                <a:cs typeface="Geneva"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aseline="0">
                <a:latin typeface="Open Sans" charset="0"/>
              </a:defRPr>
            </a:lvl1pPr>
          </a:lstStyle>
          <a:p>
            <a:pPr>
              <a:defRPr/>
            </a:pPr>
            <a:fld id="{2B24F439-14CB-B64A-A38E-43868DBA8F9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3pPr>
    <a:lvl4pPr marL="13716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4pPr>
    <a:lvl5pPr marL="18288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fld id="{A4676FBE-E17B-9F40-B294-2A0EC4B80004}" type="slidenum">
              <a:rPr lang="en-US" altLang="x-none" sz="1200">
                <a:latin typeface="Open Sans" charset="0"/>
              </a:rPr>
              <a:pPr/>
              <a:t>1</a:t>
            </a:fld>
            <a:endParaRPr lang="en-US" altLang="x-none" sz="1200">
              <a:latin typeface="Open Sans"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x-none" dirty="0">
              <a:ea typeface="ＭＳ Ｐゴシック" charset="-128"/>
              <a:cs typeface="Geneva" charset="0"/>
            </a:endParaRPr>
          </a:p>
        </p:txBody>
      </p:sp>
    </p:spTree>
    <p:extLst>
      <p:ext uri="{BB962C8B-B14F-4D97-AF65-F5344CB8AC3E}">
        <p14:creationId xmlns:p14="http://schemas.microsoft.com/office/powerpoint/2010/main" val="29827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10</a:t>
            </a:fld>
            <a:endParaRPr lang="en-US" altLang="x-none"/>
          </a:p>
        </p:txBody>
      </p:sp>
    </p:spTree>
    <p:extLst>
      <p:ext uri="{BB962C8B-B14F-4D97-AF65-F5344CB8AC3E}">
        <p14:creationId xmlns:p14="http://schemas.microsoft.com/office/powerpoint/2010/main" val="3332337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more generally, *tiers* of groups.</a:t>
            </a:r>
          </a:p>
          <a:p>
            <a:endParaRPr lang="en-US" dirty="0"/>
          </a:p>
          <a:p>
            <a:r>
              <a:rPr lang="en-US" sz="1200" dirty="0"/>
              <a:t>NOT diagnosis </a:t>
            </a:r>
          </a:p>
          <a:p>
            <a:r>
              <a:rPr lang="en-US" sz="1200" dirty="0"/>
              <a:t>NOT prognosis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11</a:t>
            </a:fld>
            <a:endParaRPr lang="en-US" altLang="x-none"/>
          </a:p>
        </p:txBody>
      </p:sp>
    </p:spTree>
    <p:extLst>
      <p:ext uri="{BB962C8B-B14F-4D97-AF65-F5344CB8AC3E}">
        <p14:creationId xmlns:p14="http://schemas.microsoft.com/office/powerpoint/2010/main" val="130447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car insurance  </a:t>
            </a:r>
          </a:p>
          <a:p>
            <a:r>
              <a:rPr lang="en-US" dirty="0"/>
              <a:t> - banking – credit 4 credit card</a:t>
            </a:r>
          </a:p>
          <a:p>
            <a:r>
              <a:rPr lang="en-US" dirty="0"/>
              <a:t> - law enforcement – where to have police spend time patrolling</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12</a:t>
            </a:fld>
            <a:endParaRPr lang="en-US" altLang="x-none"/>
          </a:p>
        </p:txBody>
      </p:sp>
    </p:spTree>
    <p:extLst>
      <p:ext uri="{BB962C8B-B14F-4D97-AF65-F5344CB8AC3E}">
        <p14:creationId xmlns:p14="http://schemas.microsoft.com/office/powerpoint/2010/main" val="96068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you think this has been around for 70 years?</a:t>
            </a:r>
          </a:p>
          <a:p>
            <a:r>
              <a:rPr lang="en-US" dirty="0"/>
              <a:t>Good: simple, reliable, explainable, low # of inputs, predictive (c-statistic = AUROC = 0.8 for predicting neonatal mortality – not bad!). </a:t>
            </a:r>
          </a:p>
          <a:p>
            <a:r>
              <a:rPr lang="en-US" dirty="0"/>
              <a:t>Some researchers have proposed more refined scores but they don’t perform much better and require a lot more inputs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13</a:t>
            </a:fld>
            <a:endParaRPr lang="en-US" altLang="x-none"/>
          </a:p>
        </p:txBody>
      </p:sp>
    </p:spTree>
    <p:extLst>
      <p:ext uri="{BB962C8B-B14F-4D97-AF65-F5344CB8AC3E}">
        <p14:creationId xmlns:p14="http://schemas.microsoft.com/office/powerpoint/2010/main" val="1666017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BUN = blood urea nitrogen – high -&gt; dehydration</a:t>
            </a:r>
          </a:p>
          <a:p>
            <a:endParaRPr lang="en-US" dirty="0"/>
          </a:p>
          <a:p>
            <a:r>
              <a:rPr lang="en-US" dirty="0"/>
              <a:t>Other examples?</a:t>
            </a:r>
          </a:p>
          <a:p>
            <a:endParaRPr lang="en-US" dirty="0"/>
          </a:p>
          <a:p>
            <a:r>
              <a:rPr lang="en-US" dirty="0"/>
              <a:t>cancer staging</a:t>
            </a:r>
          </a:p>
          <a:p>
            <a:r>
              <a:rPr lang="en-US" dirty="0"/>
              <a:t>GAD-7 (anxiety),</a:t>
            </a:r>
          </a:p>
          <a:p>
            <a:r>
              <a:rPr lang="en-US" dirty="0"/>
              <a:t>PHQ-9 (depression)</a:t>
            </a:r>
          </a:p>
          <a:p>
            <a:r>
              <a:rPr lang="en-US" dirty="0"/>
              <a:t>Framingham risk score (cardio)</a:t>
            </a:r>
          </a:p>
          <a:p>
            <a:r>
              <a:rPr lang="en-US" dirty="0"/>
              <a:t>BI-RADS (Breast Imaging-Reporting and Data System): (0-6, higher = more chance of malignancy)</a:t>
            </a:r>
          </a:p>
          <a:p>
            <a:endParaRPr lang="en-US" dirty="0"/>
          </a:p>
          <a:p>
            <a:r>
              <a:rPr lang="en-US" dirty="0"/>
              <a:t>Why Risk </a:t>
            </a:r>
            <a:r>
              <a:rPr lang="en-US" dirty="0" err="1"/>
              <a:t>strat</a:t>
            </a:r>
            <a:r>
              <a:rPr lang="en-US" dirty="0"/>
              <a:t> scoring???</a:t>
            </a:r>
          </a:p>
          <a:p>
            <a:r>
              <a:rPr lang="en-US" dirty="0"/>
              <a:t>  - how to care for a single patient</a:t>
            </a:r>
          </a:p>
          <a:p>
            <a:r>
              <a:rPr lang="en-US" dirty="0"/>
              <a:t>  - pop health - how to allocate care to entire population </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14</a:t>
            </a:fld>
            <a:endParaRPr lang="en-US" altLang="x-none"/>
          </a:p>
        </p:txBody>
      </p:sp>
    </p:spTree>
    <p:extLst>
      <p:ext uri="{BB962C8B-B14F-4D97-AF65-F5344CB8AC3E}">
        <p14:creationId xmlns:p14="http://schemas.microsoft.com/office/powerpoint/2010/main" val="2551552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15</a:t>
            </a:fld>
            <a:endParaRPr lang="en-US" altLang="x-none"/>
          </a:p>
        </p:txBody>
      </p:sp>
    </p:spTree>
    <p:extLst>
      <p:ext uri="{BB962C8B-B14F-4D97-AF65-F5344CB8AC3E}">
        <p14:creationId xmlns:p14="http://schemas.microsoft.com/office/powerpoint/2010/main" val="3384445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case studies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16</a:t>
            </a:fld>
            <a:endParaRPr lang="en-US" altLang="x-none"/>
          </a:p>
        </p:txBody>
      </p:sp>
    </p:spTree>
    <p:extLst>
      <p:ext uri="{BB962C8B-B14F-4D97-AF65-F5344CB8AC3E}">
        <p14:creationId xmlns:p14="http://schemas.microsoft.com/office/powerpoint/2010/main" val="353450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real-world risk-</a:t>
            </a:r>
            <a:r>
              <a:rPr lang="en-US" dirty="0" err="1"/>
              <a:t>strat</a:t>
            </a:r>
            <a:r>
              <a:rPr lang="en-US" dirty="0"/>
              <a:t> algorithm</a:t>
            </a:r>
          </a:p>
          <a:p>
            <a:r>
              <a:rPr lang="en-US" dirty="0"/>
              <a:t>Optum built model to look at a patient’s EHR data and predict likelihood of imminent admission for CHF. PURELY PASSIVE AND RETROSPECTIVE. </a:t>
            </a:r>
          </a:p>
          <a:p>
            <a:r>
              <a:rPr lang="en-US" dirty="0"/>
              <a:t>What is chart saying?</a:t>
            </a:r>
          </a:p>
          <a:p>
            <a:r>
              <a:rPr lang="en-US" dirty="0"/>
              <a:t>55% of top 5% most risky patients (flagged by algorithm) ended up in the hospital within 6 months (high precision)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 might you use this?</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17</a:t>
            </a:fld>
            <a:endParaRPr lang="en-US" altLang="x-none"/>
          </a:p>
        </p:txBody>
      </p:sp>
    </p:spTree>
    <p:extLst>
      <p:ext uri="{BB962C8B-B14F-4D97-AF65-F5344CB8AC3E}">
        <p14:creationId xmlns:p14="http://schemas.microsoft.com/office/powerpoint/2010/main" val="3471236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EPIC – industry dominant EHR vendor</a:t>
            </a:r>
          </a:p>
          <a:p>
            <a:r>
              <a:rPr lang="en-US" dirty="0"/>
              <a:t>EPIC use ML to predict which sepsis patients are high risk </a:t>
            </a:r>
          </a:p>
          <a:p>
            <a:r>
              <a:rPr lang="en-US" dirty="0"/>
              <a:t>Sepsis – dangerous, potentially fatal reaction to infection</a:t>
            </a:r>
          </a:p>
          <a:p>
            <a:r>
              <a:rPr lang="en-US" dirty="0"/>
              <a:t>ESM score with threshold=5 performs well in splitting sepsis cohort into low-risk and high-risk groups.</a:t>
            </a:r>
          </a:p>
          <a:p>
            <a:r>
              <a:rPr lang="en-US" dirty="0"/>
              <a:t>Why might this be useful in clinical practice? </a:t>
            </a:r>
          </a:p>
          <a:p>
            <a:r>
              <a:rPr lang="en-US" dirty="0"/>
              <a:t>Baseline period: ESM score not visible to clinicians. Intervention: alerts turned on.</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18</a:t>
            </a:fld>
            <a:endParaRPr lang="en-US" altLang="x-none"/>
          </a:p>
        </p:txBody>
      </p:sp>
    </p:spTree>
    <p:extLst>
      <p:ext uri="{BB962C8B-B14F-4D97-AF65-F5344CB8AC3E}">
        <p14:creationId xmlns:p14="http://schemas.microsoft.com/office/powerpoint/2010/main" val="69055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want to die at home, but no one has these hard conversations until it’s too late</a:t>
            </a:r>
          </a:p>
          <a:p>
            <a:endParaRPr lang="en-US" dirty="0"/>
          </a:p>
          <a:p>
            <a:r>
              <a:rPr lang="en-US" dirty="0"/>
              <a:t>Can we figure out when someone is very likely to die in the next 6 months, so we can make sure to have that conversation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19</a:t>
            </a:fld>
            <a:endParaRPr lang="en-US" altLang="x-none"/>
          </a:p>
        </p:txBody>
      </p:sp>
    </p:spTree>
    <p:extLst>
      <p:ext uri="{BB962C8B-B14F-4D97-AF65-F5344CB8AC3E}">
        <p14:creationId xmlns:p14="http://schemas.microsoft.com/office/powerpoint/2010/main" val="326144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a:t>
            </a:fld>
            <a:endParaRPr lang="en-US" altLang="x-none"/>
          </a:p>
        </p:txBody>
      </p:sp>
    </p:spTree>
    <p:extLst>
      <p:ext uri="{BB962C8B-B14F-4D97-AF65-F5344CB8AC3E}">
        <p14:creationId xmlns:p14="http://schemas.microsoft.com/office/powerpoint/2010/main" val="1862189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classification problem. Supervised learning. Retrospective EHR data.</a:t>
            </a:r>
          </a:p>
          <a:p>
            <a:endParaRPr lang="en-US" dirty="0"/>
          </a:p>
          <a:p>
            <a:r>
              <a:rPr lang="en-US" dirty="0"/>
              <a:t>Here: Kaplan Meier curve (will discuss!) – showing how we classified the patients </a:t>
            </a:r>
          </a:p>
          <a:p>
            <a:endParaRPr lang="en-US" dirty="0"/>
          </a:p>
          <a:p>
            <a:r>
              <a:rPr lang="en-US" dirty="0"/>
              <a:t>At t=0, can we classify a patient as green or red?</a:t>
            </a:r>
          </a:p>
          <a:p>
            <a:endParaRPr lang="en-US" dirty="0"/>
          </a:p>
          <a:p>
            <a:r>
              <a:rPr lang="en-US" dirty="0"/>
              <a:t>After training, run the model for inference every night on all patients in hospital, send list of highest-scoring patients to palliative care team</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20</a:t>
            </a:fld>
            <a:endParaRPr lang="en-US" altLang="x-none"/>
          </a:p>
        </p:txBody>
      </p:sp>
    </p:spTree>
    <p:extLst>
      <p:ext uri="{BB962C8B-B14F-4D97-AF65-F5344CB8AC3E}">
        <p14:creationId xmlns:p14="http://schemas.microsoft.com/office/powerpoint/2010/main" val="396042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13k numeric discrete-valued features. Split last year observations into 4 epochs and have feature vectors for each epoch. </a:t>
            </a:r>
          </a:p>
          <a:p>
            <a:endParaRPr lang="en-US" dirty="0"/>
          </a:p>
          <a:p>
            <a:r>
              <a:rPr lang="en-US" dirty="0"/>
              <a:t>18 layer fully connected NN  </a:t>
            </a:r>
          </a:p>
          <a:p>
            <a:endParaRPr lang="en-US" dirty="0"/>
          </a:p>
          <a:p>
            <a:r>
              <a:rPr lang="en-US" dirty="0"/>
              <a:t>Influence = drop in log-likelihood if you removed this feature weight (ablation experiment)</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21</a:t>
            </a:fld>
            <a:endParaRPr lang="en-US" altLang="x-none"/>
          </a:p>
        </p:txBody>
      </p:sp>
    </p:spTree>
    <p:extLst>
      <p:ext uri="{BB962C8B-B14F-4D97-AF65-F5344CB8AC3E}">
        <p14:creationId xmlns:p14="http://schemas.microsoft.com/office/powerpoint/2010/main" val="3768836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per whatever loss function (e.g. penalized log likelihood of data) you used</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22</a:t>
            </a:fld>
            <a:endParaRPr lang="en-US" altLang="x-none"/>
          </a:p>
        </p:txBody>
      </p:sp>
    </p:spTree>
    <p:extLst>
      <p:ext uri="{BB962C8B-B14F-4D97-AF65-F5344CB8AC3E}">
        <p14:creationId xmlns:p14="http://schemas.microsoft.com/office/powerpoint/2010/main" val="2432061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ML actually introduces some new problems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23</a:t>
            </a:fld>
            <a:endParaRPr lang="en-US" altLang="x-none"/>
          </a:p>
        </p:txBody>
      </p:sp>
    </p:spTree>
    <p:extLst>
      <p:ext uri="{BB962C8B-B14F-4D97-AF65-F5344CB8AC3E}">
        <p14:creationId xmlns:p14="http://schemas.microsoft.com/office/powerpoint/2010/main" val="3332124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24</a:t>
            </a:fld>
            <a:endParaRPr lang="en-US" altLang="x-none"/>
          </a:p>
        </p:txBody>
      </p:sp>
    </p:spTree>
    <p:extLst>
      <p:ext uri="{BB962C8B-B14F-4D97-AF65-F5344CB8AC3E}">
        <p14:creationId xmlns:p14="http://schemas.microsoft.com/office/powerpoint/2010/main" val="1802122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Bias-variance tradeoff </a:t>
            </a:r>
          </a:p>
          <a:p>
            <a:r>
              <a:rPr lang="en-US" dirty="0"/>
              <a:t>If we’re worried about overparametrized/overfit models, is that too much bias or variance? </a:t>
            </a:r>
          </a:p>
          <a:p>
            <a:r>
              <a:rPr lang="en-US" dirty="0"/>
              <a:t>Bias = “too basic” (model too simple)</a:t>
            </a:r>
          </a:p>
          <a:p>
            <a:r>
              <a:rPr lang="en-US" dirty="0"/>
              <a:t>Variance = “too volatile” (overfit) &lt;- this problem</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25</a:t>
            </a:fld>
            <a:endParaRPr lang="en-US" altLang="x-none"/>
          </a:p>
        </p:txBody>
      </p:sp>
    </p:spTree>
    <p:extLst>
      <p:ext uri="{BB962C8B-B14F-4D97-AF65-F5344CB8AC3E}">
        <p14:creationId xmlns:p14="http://schemas.microsoft.com/office/powerpoint/2010/main" val="1086276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literature survey paper that looked at all the studies that predicted C19 mortality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26</a:t>
            </a:fld>
            <a:endParaRPr lang="en-US" altLang="x-none"/>
          </a:p>
        </p:txBody>
      </p:sp>
    </p:spTree>
    <p:extLst>
      <p:ext uri="{BB962C8B-B14F-4D97-AF65-F5344CB8AC3E}">
        <p14:creationId xmlns:p14="http://schemas.microsoft.com/office/powerpoint/2010/main" val="453946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AUROC for the 3-param model outperforms the AUROC for the 32 param model.</a:t>
            </a:r>
          </a:p>
          <a:p>
            <a:r>
              <a:rPr lang="en-US" dirty="0"/>
              <a:t>“worst of all worlds” – poor performance and overparametrized </a:t>
            </a:r>
          </a:p>
          <a:p>
            <a:r>
              <a:rPr lang="en-US" dirty="0"/>
              <a:t>Huge asterisk – (1) self-reported (2) slightly different target definitions</a:t>
            </a:r>
          </a:p>
          <a:p>
            <a:r>
              <a:rPr lang="en-US" dirty="0"/>
              <a:t>Having said that, we can generally say:</a:t>
            </a:r>
          </a:p>
          <a:p>
            <a:r>
              <a:rPr lang="en-US" dirty="0"/>
              <a:t>For a given performance level, a sparse model &gt;&gt; a model w more features</a:t>
            </a:r>
          </a:p>
          <a:p>
            <a:r>
              <a:rPr lang="en-US" dirty="0"/>
              <a:t>What’s a sparse model? Why imp. n healthcare?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27</a:t>
            </a:fld>
            <a:endParaRPr lang="en-US" altLang="x-none"/>
          </a:p>
        </p:txBody>
      </p:sp>
    </p:spTree>
    <p:extLst>
      <p:ext uri="{BB962C8B-B14F-4D97-AF65-F5344CB8AC3E}">
        <p14:creationId xmlns:p14="http://schemas.microsoft.com/office/powerpoint/2010/main" val="30411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28</a:t>
            </a:fld>
            <a:endParaRPr lang="en-US" altLang="x-none"/>
          </a:p>
        </p:txBody>
      </p:sp>
    </p:spTree>
    <p:extLst>
      <p:ext uri="{BB962C8B-B14F-4D97-AF65-F5344CB8AC3E}">
        <p14:creationId xmlns:p14="http://schemas.microsoft.com/office/powerpoint/2010/main" val="11119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29</a:t>
            </a:fld>
            <a:endParaRPr lang="en-US" altLang="x-none"/>
          </a:p>
        </p:txBody>
      </p:sp>
    </p:spTree>
    <p:extLst>
      <p:ext uri="{BB962C8B-B14F-4D97-AF65-F5344CB8AC3E}">
        <p14:creationId xmlns:p14="http://schemas.microsoft.com/office/powerpoint/2010/main" val="3087288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a:t>
            </a:fld>
            <a:endParaRPr lang="en-US" altLang="x-none"/>
          </a:p>
        </p:txBody>
      </p:sp>
    </p:spTree>
    <p:extLst>
      <p:ext uri="{BB962C8B-B14F-4D97-AF65-F5344CB8AC3E}">
        <p14:creationId xmlns:p14="http://schemas.microsoft.com/office/powerpoint/2010/main" val="3468432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30</a:t>
            </a:fld>
            <a:endParaRPr lang="en-US" altLang="x-none"/>
          </a:p>
        </p:txBody>
      </p:sp>
    </p:spTree>
    <p:extLst>
      <p:ext uri="{BB962C8B-B14F-4D97-AF65-F5344CB8AC3E}">
        <p14:creationId xmlns:p14="http://schemas.microsoft.com/office/powerpoint/2010/main" val="52786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31</a:t>
            </a:fld>
            <a:endParaRPr lang="en-US" altLang="x-none"/>
          </a:p>
        </p:txBody>
      </p:sp>
    </p:spTree>
    <p:extLst>
      <p:ext uri="{BB962C8B-B14F-4D97-AF65-F5344CB8AC3E}">
        <p14:creationId xmlns:p14="http://schemas.microsoft.com/office/powerpoint/2010/main" val="1361792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we’re predicting whether a patient gets congestive heart failure and this is our setup.</a:t>
            </a:r>
          </a:p>
          <a:p>
            <a:r>
              <a:rPr lang="en-US" dirty="0"/>
              <a:t>Any possible issues?   </a:t>
            </a:r>
          </a:p>
          <a:p>
            <a:r>
              <a:rPr lang="en-US" dirty="0"/>
              <a:t>Leaky labels: info from labels ‘leaks’ into the features (example: clinical prescribes lisinopril, an ACE inhibitor, used to treat CHF)</a:t>
            </a:r>
          </a:p>
          <a:p>
            <a:r>
              <a:rPr lang="en-US" dirty="0"/>
              <a:t>What’s a good way to avoid? </a:t>
            </a:r>
          </a:p>
          <a:p>
            <a:r>
              <a:rPr lang="en-US" dirty="0"/>
              <a:t>Imperfect/crude solution (losing potentially important data in the </a:t>
            </a:r>
            <a:r>
              <a:rPr lang="en-US" dirty="0" err="1"/>
              <a:t>interstitital</a:t>
            </a:r>
            <a:r>
              <a:rPr lang="en-US" dirty="0"/>
              <a:t> period?)</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32</a:t>
            </a:fld>
            <a:endParaRPr lang="en-US" altLang="x-none"/>
          </a:p>
        </p:txBody>
      </p:sp>
    </p:spTree>
    <p:extLst>
      <p:ext uri="{BB962C8B-B14F-4D97-AF65-F5344CB8AC3E}">
        <p14:creationId xmlns:p14="http://schemas.microsoft.com/office/powerpoint/2010/main" val="286582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Spacing out the history and target doesn't always do the trick. Labels can leak in other ways than from the future to present.</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33</a:t>
            </a:fld>
            <a:endParaRPr lang="en-US" altLang="x-none"/>
          </a:p>
        </p:txBody>
      </p:sp>
    </p:spTree>
    <p:extLst>
      <p:ext uri="{BB962C8B-B14F-4D97-AF65-F5344CB8AC3E}">
        <p14:creationId xmlns:p14="http://schemas.microsoft.com/office/powerpoint/2010/main" val="3200989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Authors couldn't understand why their model did so well. So they dug into the data  </a:t>
            </a:r>
          </a:p>
          <a:p>
            <a:endParaRPr lang="en-US" dirty="0"/>
          </a:p>
          <a:p>
            <a:r>
              <a:rPr lang="en-US" dirty="0"/>
              <a:t>X-axis: </a:t>
            </a:r>
            <a:r>
              <a:rPr lang="en-US" dirty="0" err="1"/>
              <a:t>patientID</a:t>
            </a:r>
            <a:r>
              <a:rPr lang="en-US" dirty="0"/>
              <a:t> value</a:t>
            </a:r>
          </a:p>
          <a:p>
            <a:endParaRPr lang="en-US" dirty="0"/>
          </a:p>
          <a:p>
            <a:r>
              <a:rPr lang="en-US" dirty="0"/>
              <a:t>Black: malignant </a:t>
            </a:r>
          </a:p>
          <a:p>
            <a:r>
              <a:rPr lang="en-US" dirty="0"/>
              <a:t>Grey: benign</a:t>
            </a:r>
          </a:p>
          <a:p>
            <a:endParaRPr lang="en-US" dirty="0"/>
          </a:p>
          <a:p>
            <a:r>
              <a:rPr lang="en-US" dirty="0"/>
              <a:t>Possible reason?</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(Different institutions? Some preventative, some cancer treatment center?)</a:t>
            </a:r>
          </a:p>
          <a:p>
            <a:endParaRPr lang="en-US" dirty="0"/>
          </a:p>
          <a:p>
            <a:r>
              <a:rPr lang="en-US" dirty="0"/>
              <a:t>What is this model going to learn? </a:t>
            </a:r>
          </a:p>
          <a:p>
            <a:endParaRPr lang="en-US" dirty="0"/>
          </a:p>
          <a:p>
            <a:r>
              <a:rPr lang="en-US" dirty="0"/>
              <a:t>How to fix?</a:t>
            </a:r>
          </a:p>
          <a:p>
            <a:endParaRPr lang="en-US" dirty="0"/>
          </a:p>
          <a:p>
            <a:r>
              <a:rPr lang="en-US" dirty="0"/>
              <a:t>LESSON: always inspect your features (somehow)</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34</a:t>
            </a:fld>
            <a:endParaRPr lang="en-US" altLang="x-none"/>
          </a:p>
        </p:txBody>
      </p:sp>
    </p:spTree>
    <p:extLst>
      <p:ext uri="{BB962C8B-B14F-4D97-AF65-F5344CB8AC3E}">
        <p14:creationId xmlns:p14="http://schemas.microsoft.com/office/powerpoint/2010/main" val="3934961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Leaky labels in medical imaging</a:t>
            </a:r>
          </a:p>
          <a:p>
            <a:endParaRPr lang="en-US" dirty="0"/>
          </a:p>
          <a:p>
            <a:r>
              <a:rPr lang="en-US" dirty="0"/>
              <a:t>PTX = air pocket in lungs</a:t>
            </a:r>
          </a:p>
          <a:p>
            <a:endParaRPr lang="en-US" dirty="0"/>
          </a:p>
          <a:p>
            <a:r>
              <a:rPr lang="en-US" dirty="0"/>
              <a:t>Insert a drain</a:t>
            </a:r>
          </a:p>
          <a:p>
            <a:endParaRPr lang="en-US" dirty="0"/>
          </a:p>
          <a:p>
            <a:r>
              <a:rPr lang="en-US" dirty="0"/>
              <a:t>X-rays often have a drain in the image. </a:t>
            </a:r>
          </a:p>
          <a:p>
            <a:endParaRPr lang="en-US" dirty="0"/>
          </a:p>
          <a:p>
            <a:r>
              <a:rPr lang="en-US" dirty="0"/>
              <a:t>Why is this undesirable when building a CNN to classify PTX?</a:t>
            </a:r>
          </a:p>
          <a:p>
            <a:endParaRPr lang="en-US" dirty="0"/>
          </a:p>
          <a:p>
            <a:r>
              <a:rPr lang="en-US" dirty="0"/>
              <a:t>===</a:t>
            </a:r>
          </a:p>
          <a:p>
            <a:endParaRPr lang="en-US" dirty="0"/>
          </a:p>
          <a:p>
            <a:r>
              <a:rPr lang="en-US" dirty="0"/>
              <a:t>So how to avoid leaky labels?</a:t>
            </a:r>
          </a:p>
          <a:p>
            <a:endParaRPr lang="en-US" dirty="0"/>
          </a:p>
          <a:p>
            <a:r>
              <a:rPr lang="en-US" dirty="0"/>
              <a:t>(INSPECT YOUR DATA)</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35</a:t>
            </a:fld>
            <a:endParaRPr lang="en-US" altLang="x-none"/>
          </a:p>
        </p:txBody>
      </p:sp>
    </p:spTree>
    <p:extLst>
      <p:ext uri="{BB962C8B-B14F-4D97-AF65-F5344CB8AC3E}">
        <p14:creationId xmlns:p14="http://schemas.microsoft.com/office/powerpoint/2010/main" val="3752906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Who knows what this is?</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36</a:t>
            </a:fld>
            <a:endParaRPr lang="en-US" altLang="x-none"/>
          </a:p>
        </p:txBody>
      </p:sp>
    </p:spTree>
    <p:extLst>
      <p:ext uri="{BB962C8B-B14F-4D97-AF65-F5344CB8AC3E}">
        <p14:creationId xmlns:p14="http://schemas.microsoft.com/office/powerpoint/2010/main" val="3539013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MIMIC. 2009 switch from </a:t>
            </a:r>
            <a:r>
              <a:rPr lang="en-US" dirty="0" err="1"/>
              <a:t>CareVue</a:t>
            </a:r>
            <a:r>
              <a:rPr lang="en-US" dirty="0"/>
              <a:t> -&gt; </a:t>
            </a:r>
            <a:r>
              <a:rPr lang="en-US" dirty="0" err="1"/>
              <a:t>Metavision</a:t>
            </a:r>
            <a:endParaRPr lang="en-US" dirty="0"/>
          </a:p>
          <a:p>
            <a:endParaRPr lang="en-US" dirty="0"/>
          </a:p>
          <a:p>
            <a:r>
              <a:rPr lang="en-US" dirty="0"/>
              <a:t>bad thing and good thing </a:t>
            </a:r>
          </a:p>
          <a:p>
            <a:endParaRPr lang="en-US" dirty="0"/>
          </a:p>
          <a:p>
            <a:r>
              <a:rPr lang="en-US" dirty="0"/>
              <a:t>example: </a:t>
            </a:r>
            <a:r>
              <a:rPr lang="en-US" dirty="0" err="1"/>
              <a:t>CareVue</a:t>
            </a:r>
            <a:r>
              <a:rPr lang="en-US" dirty="0"/>
              <a:t> often used local coding systems for </a:t>
            </a:r>
            <a:r>
              <a:rPr lang="en-US" dirty="0" err="1"/>
              <a:t>rx</a:t>
            </a:r>
            <a:r>
              <a:rPr lang="en-US" dirty="0"/>
              <a:t>. </a:t>
            </a:r>
            <a:r>
              <a:rPr lang="en-US" dirty="0" err="1"/>
              <a:t>MetaVision</a:t>
            </a:r>
            <a:r>
              <a:rPr lang="en-US" dirty="0"/>
              <a:t> more frequently used </a:t>
            </a:r>
            <a:r>
              <a:rPr lang="en-US" dirty="0" err="1"/>
              <a:t>rxNorm</a:t>
            </a:r>
            <a:r>
              <a:rPr lang="en-US" dirty="0"/>
              <a:t>,/NDC</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NB: Data can drift across time, institutions, geography, etc.</a:t>
            </a:r>
          </a:p>
          <a:p>
            <a:endParaRPr lang="en-US" dirty="0"/>
          </a:p>
          <a:p>
            <a:r>
              <a:rPr lang="en-US" dirty="0"/>
              <a:t>MIT course – entire lecture on techniques to map data from one EMR to another</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37</a:t>
            </a:fld>
            <a:endParaRPr lang="en-US" altLang="x-none"/>
          </a:p>
        </p:txBody>
      </p:sp>
    </p:spTree>
    <p:extLst>
      <p:ext uri="{BB962C8B-B14F-4D97-AF65-F5344CB8AC3E}">
        <p14:creationId xmlns:p14="http://schemas.microsoft.com/office/powerpoint/2010/main" val="1120450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38</a:t>
            </a:fld>
            <a:endParaRPr lang="en-US" altLang="x-none"/>
          </a:p>
        </p:txBody>
      </p:sp>
    </p:spTree>
    <p:extLst>
      <p:ext uri="{BB962C8B-B14F-4D97-AF65-F5344CB8AC3E}">
        <p14:creationId xmlns:p14="http://schemas.microsoft.com/office/powerpoint/2010/main" val="4122440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Iimagine</a:t>
            </a:r>
            <a:r>
              <a:rPr lang="en-US" dirty="0"/>
              <a:t> a patient who has an MI and winds up in the ED.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Ischemia = restricted blood flow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Troponin –  a protein released into bloodstream when heart is damaged</a:t>
            </a:r>
          </a:p>
          <a:p>
            <a:endParaRPr lang="en-US" dirty="0"/>
          </a:p>
          <a:p>
            <a:r>
              <a:rPr lang="en-US" dirty="0"/>
              <a:t>Notice a few things:</a:t>
            </a:r>
          </a:p>
          <a:p>
            <a:pPr marL="228600" indent="-228600">
              <a:buAutoNum type="arabicPlain"/>
            </a:pPr>
            <a:r>
              <a:rPr lang="en-US" dirty="0"/>
              <a:t>physician belief around mortality risk changes as new data comes in</a:t>
            </a:r>
          </a:p>
          <a:p>
            <a:pPr marL="228600" indent="-228600">
              <a:buAutoNum type="arabicPlain"/>
            </a:pPr>
            <a:r>
              <a:rPr lang="en-US" dirty="0"/>
              <a:t>Misleading initial troponin test, physician belief declines</a:t>
            </a:r>
          </a:p>
          <a:p>
            <a:pPr marL="228600" indent="-228600">
              <a:buAutoNum type="arabicPlain"/>
            </a:pPr>
            <a:r>
              <a:rPr lang="en-US" dirty="0" err="1"/>
              <a:t>Phyisican</a:t>
            </a:r>
            <a:r>
              <a:rPr lang="en-US" dirty="0"/>
              <a:t> </a:t>
            </a:r>
            <a:r>
              <a:rPr lang="en-US" dirty="0" err="1"/>
              <a:t>beliefe</a:t>
            </a:r>
            <a:r>
              <a:rPr lang="en-US" dirty="0"/>
              <a:t> around mortality does NOT change as they order tests (not should it)</a:t>
            </a:r>
          </a:p>
          <a:p>
            <a:endParaRPr lang="en-US" dirty="0"/>
          </a:p>
          <a:p>
            <a:r>
              <a:rPr lang="en-US" dirty="0"/>
              <a:t>Now let’s imagine building a model to predict MI. A physician ordering troponin is HIGHLY correlated to an MI – I bet you $1M that this would be a high-weight feature of any model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39</a:t>
            </a:fld>
            <a:endParaRPr lang="en-US" altLang="x-none"/>
          </a:p>
        </p:txBody>
      </p:sp>
    </p:spTree>
    <p:extLst>
      <p:ext uri="{BB962C8B-B14F-4D97-AF65-F5344CB8AC3E}">
        <p14:creationId xmlns:p14="http://schemas.microsoft.com/office/powerpoint/2010/main" val="512825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a:t>
            </a:fld>
            <a:endParaRPr lang="en-US" altLang="x-none"/>
          </a:p>
        </p:txBody>
      </p:sp>
    </p:spTree>
    <p:extLst>
      <p:ext uri="{BB962C8B-B14F-4D97-AF65-F5344CB8AC3E}">
        <p14:creationId xmlns:p14="http://schemas.microsoft.com/office/powerpoint/2010/main" val="3774384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certainly learn a model that says “A troponin test means MI is likely”. </a:t>
            </a:r>
          </a:p>
          <a:p>
            <a:endParaRPr lang="en-US" dirty="0"/>
          </a:p>
          <a:p>
            <a:r>
              <a:rPr lang="en-US" dirty="0"/>
              <a:t>But how would this be useful in clinical practice?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40</a:t>
            </a:fld>
            <a:endParaRPr lang="en-US" altLang="x-none"/>
          </a:p>
        </p:txBody>
      </p:sp>
    </p:spTree>
    <p:extLst>
      <p:ext uri="{BB962C8B-B14F-4D97-AF65-F5344CB8AC3E}">
        <p14:creationId xmlns:p14="http://schemas.microsoft.com/office/powerpoint/2010/main" val="36504429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 just go ahead and use a model like this?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41</a:t>
            </a:fld>
            <a:endParaRPr lang="en-US" altLang="x-none"/>
          </a:p>
        </p:txBody>
      </p:sp>
    </p:spTree>
    <p:extLst>
      <p:ext uri="{BB962C8B-B14F-4D97-AF65-F5344CB8AC3E}">
        <p14:creationId xmlns:p14="http://schemas.microsoft.com/office/powerpoint/2010/main" val="2570905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of a sister paper to another paper we’re going to study in lecture 6, with some of the same authors</a:t>
            </a:r>
          </a:p>
          <a:p>
            <a:endParaRPr lang="en-US" dirty="0"/>
          </a:p>
          <a:p>
            <a:r>
              <a:rPr lang="en-US" dirty="0"/>
              <a:t>Try to measure how much these models are just ”looking over clinician shoulder”</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42</a:t>
            </a:fld>
            <a:endParaRPr lang="en-US" altLang="x-none"/>
          </a:p>
        </p:txBody>
      </p:sp>
    </p:spTree>
    <p:extLst>
      <p:ext uri="{BB962C8B-B14F-4D97-AF65-F5344CB8AC3E}">
        <p14:creationId xmlns:p14="http://schemas.microsoft.com/office/powerpoint/2010/main" val="1405411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might you do this?</a:t>
            </a:r>
          </a:p>
          <a:p>
            <a:endParaRPr lang="en-US" dirty="0"/>
          </a:p>
          <a:p>
            <a:r>
              <a:rPr lang="en-US" dirty="0"/>
              <a:t>They classify EMR data into 2 buckets</a:t>
            </a:r>
          </a:p>
          <a:p>
            <a:endParaRPr lang="en-US" dirty="0"/>
          </a:p>
          <a:p>
            <a:r>
              <a:rPr lang="en-US" dirty="0"/>
              <a:t>Where would a lab test fit in?</a:t>
            </a:r>
          </a:p>
          <a:p>
            <a:endParaRPr lang="en-US" dirty="0"/>
          </a:p>
          <a:p>
            <a:r>
              <a:rPr lang="en-US" dirty="0"/>
              <a:t>Depends if it’s routine or not</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43</a:t>
            </a:fld>
            <a:endParaRPr lang="en-US" altLang="x-none"/>
          </a:p>
        </p:txBody>
      </p:sp>
    </p:spTree>
    <p:extLst>
      <p:ext uri="{BB962C8B-B14F-4D97-AF65-F5344CB8AC3E}">
        <p14:creationId xmlns:p14="http://schemas.microsoft.com/office/powerpoint/2010/main" val="865167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clinician-</a:t>
            </a:r>
            <a:r>
              <a:rPr lang="en-US" dirty="0" err="1"/>
              <a:t>initated</a:t>
            </a:r>
            <a:r>
              <a:rPr lang="en-US" dirty="0"/>
              <a:t> actions here </a:t>
            </a:r>
          </a:p>
          <a:p>
            <a:endParaRPr lang="en-US" dirty="0"/>
          </a:p>
          <a:p>
            <a:r>
              <a:rPr lang="en-US" dirty="0"/>
              <a:t>“Charge details” – what clinicians billed for.  </a:t>
            </a:r>
          </a:p>
          <a:p>
            <a:endParaRPr lang="en-US" dirty="0"/>
          </a:p>
          <a:p>
            <a:r>
              <a:rPr lang="en-US" dirty="0"/>
              <a:t>(Comprehensive metabolic panel arguably in the ‘routine’ category)</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44</a:t>
            </a:fld>
            <a:endParaRPr lang="en-US" altLang="x-none"/>
          </a:p>
        </p:txBody>
      </p:sp>
    </p:spTree>
    <p:extLst>
      <p:ext uri="{BB962C8B-B14F-4D97-AF65-F5344CB8AC3E}">
        <p14:creationId xmlns:p14="http://schemas.microsoft.com/office/powerpoint/2010/main" val="1961076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described an experiment w 4 models </a:t>
            </a:r>
          </a:p>
          <a:p>
            <a:endParaRPr lang="en-US" dirty="0"/>
          </a:p>
          <a:p>
            <a:r>
              <a:rPr lang="en-US" dirty="0"/>
              <a:t>Look at relative performance, should be obvious how much the clinician actions help </a:t>
            </a:r>
          </a:p>
          <a:p>
            <a:endParaRPr lang="en-US" dirty="0"/>
          </a:p>
          <a:p>
            <a:r>
              <a:rPr lang="en-US" dirty="0"/>
              <a:t>Anyone care to predict the results? Which model does the best? Second best? How close?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45</a:t>
            </a:fld>
            <a:endParaRPr lang="en-US" altLang="x-none"/>
          </a:p>
        </p:txBody>
      </p:sp>
    </p:spTree>
    <p:extLst>
      <p:ext uri="{BB962C8B-B14F-4D97-AF65-F5344CB8AC3E}">
        <p14:creationId xmlns:p14="http://schemas.microsoft.com/office/powerpoint/2010/main" val="1192104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“chargemaster” model is near the EMR baseline!</a:t>
            </a:r>
          </a:p>
          <a:p>
            <a:endParaRPr lang="en-US" dirty="0"/>
          </a:p>
          <a:p>
            <a:r>
              <a:rPr lang="en-US" dirty="0"/>
              <a:t>What does that suggest about the EMR baseline?</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46</a:t>
            </a:fld>
            <a:endParaRPr lang="en-US" altLang="x-none"/>
          </a:p>
        </p:txBody>
      </p:sp>
    </p:spTree>
    <p:extLst>
      <p:ext uri="{BB962C8B-B14F-4D97-AF65-F5344CB8AC3E}">
        <p14:creationId xmlns:p14="http://schemas.microsoft.com/office/powerpoint/2010/main" val="1129653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was just to whet your appetite. </a:t>
            </a:r>
          </a:p>
          <a:p>
            <a:pPr marL="0" indent="0">
              <a:buNone/>
            </a:pPr>
            <a:endParaRPr lang="en-US" dirty="0"/>
          </a:p>
          <a:p>
            <a:pPr marL="0" indent="0">
              <a:buNone/>
            </a:pPr>
            <a:r>
              <a:rPr lang="en-US" dirty="0"/>
              <a:t>Core issue is that we want to model the causal drivers of the disease. Not confounders.</a:t>
            </a:r>
          </a:p>
          <a:p>
            <a:pPr marL="0" indent="0">
              <a:buNone/>
            </a:pPr>
            <a:endParaRPr lang="en-US" dirty="0"/>
          </a:p>
          <a:p>
            <a:pPr marL="0" indent="0">
              <a:buNone/>
            </a:pPr>
            <a:r>
              <a:rPr lang="en-US" dirty="0"/>
              <a:t>Later in course: causal analysis, confounders, etc.</a:t>
            </a:r>
          </a:p>
          <a:p>
            <a:pPr marL="0" indent="0">
              <a:buNone/>
            </a:pPr>
            <a:endParaRPr lang="en-US" dirty="0"/>
          </a:p>
          <a:p>
            <a:pPr marL="0" indent="0">
              <a:buNone/>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47</a:t>
            </a:fld>
            <a:endParaRPr lang="en-US" altLang="x-none"/>
          </a:p>
        </p:txBody>
      </p:sp>
    </p:spTree>
    <p:extLst>
      <p:ext uri="{BB962C8B-B14F-4D97-AF65-F5344CB8AC3E}">
        <p14:creationId xmlns:p14="http://schemas.microsoft.com/office/powerpoint/2010/main" val="4294475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talk about an important application of risk stratification</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48</a:t>
            </a:fld>
            <a:endParaRPr lang="en-US" altLang="x-none"/>
          </a:p>
        </p:txBody>
      </p:sp>
    </p:spTree>
    <p:extLst>
      <p:ext uri="{BB962C8B-B14F-4D97-AF65-F5344CB8AC3E}">
        <p14:creationId xmlns:p14="http://schemas.microsoft.com/office/powerpoint/2010/main" val="876955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about MA in an upcoming lecture </a:t>
            </a:r>
          </a:p>
          <a:p>
            <a:endParaRPr lang="en-US" dirty="0"/>
          </a:p>
          <a:p>
            <a:r>
              <a:rPr lang="en-US" dirty="0"/>
              <a:t>Average medical bills for a Medicare recipient in one year is (say) $24K</a:t>
            </a:r>
          </a:p>
          <a:p>
            <a:endParaRPr lang="en-US" dirty="0"/>
          </a:p>
          <a:p>
            <a:r>
              <a:rPr lang="en-US" dirty="0"/>
              <a:t>Should CMS just pay Cigna a flat $2000/person/month?</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49</a:t>
            </a:fld>
            <a:endParaRPr lang="en-US" altLang="x-none"/>
          </a:p>
        </p:txBody>
      </p:sp>
    </p:spTree>
    <p:extLst>
      <p:ext uri="{BB962C8B-B14F-4D97-AF65-F5344CB8AC3E}">
        <p14:creationId xmlns:p14="http://schemas.microsoft.com/office/powerpoint/2010/main" val="1335025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a:t>
            </a:fld>
            <a:endParaRPr lang="en-US" altLang="x-none"/>
          </a:p>
        </p:txBody>
      </p:sp>
    </p:spTree>
    <p:extLst>
      <p:ext uri="{BB962C8B-B14F-4D97-AF65-F5344CB8AC3E}">
        <p14:creationId xmlns:p14="http://schemas.microsoft.com/office/powerpoint/2010/main" val="3346311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CMS web site</a:t>
            </a:r>
          </a:p>
          <a:p>
            <a:endParaRPr lang="en-US" dirty="0"/>
          </a:p>
          <a:p>
            <a:r>
              <a:rPr lang="en-US" dirty="0"/>
              <a:t>Add these #s up, it’s proportional to what CMS should pay </a:t>
            </a:r>
            <a:r>
              <a:rPr lang="en-US" dirty="0" err="1"/>
              <a:t>cigna</a:t>
            </a:r>
            <a:r>
              <a:rPr lang="en-US" dirty="0"/>
              <a:t> to cover one person, right? </a:t>
            </a:r>
          </a:p>
          <a:p>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50</a:t>
            </a:fld>
            <a:endParaRPr lang="en-US" altLang="x-none"/>
          </a:p>
        </p:txBody>
      </p:sp>
    </p:spTree>
    <p:extLst>
      <p:ext uri="{BB962C8B-B14F-4D97-AF65-F5344CB8AC3E}">
        <p14:creationId xmlns:p14="http://schemas.microsoft.com/office/powerpoint/2010/main" val="2755579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wait. The mean cost is important but it obscures the distribution. Not every </a:t>
            </a:r>
            <a:r>
              <a:rPr lang="en-US" dirty="0" err="1"/>
              <a:t>Mericare</a:t>
            </a:r>
            <a:r>
              <a:rPr lang="en-US" dirty="0"/>
              <a:t> beneficiary costs the same every year!</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 an MA plan, I’m getting $2000/month per enrollee, I should do everything I can to get those on the left side of the curve.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Then what happens?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Average cost per beneficiary for remaining group is higher.  CMS pays more per beneficiary. </a:t>
            </a:r>
          </a:p>
          <a:p>
            <a:endParaRPr lang="en-US" dirty="0"/>
          </a:p>
          <a:p>
            <a:r>
              <a:rPr lang="en-US" dirty="0"/>
              <a:t>Traditional Medicare becomes a ‘dumping ground’ for highest cost members </a:t>
            </a:r>
          </a:p>
          <a:p>
            <a:endParaRPr lang="en-US" dirty="0"/>
          </a:p>
          <a:p>
            <a:r>
              <a:rPr lang="en-US" dirty="0"/>
              <a:t>(This is synthetic, I had </a:t>
            </a:r>
            <a:r>
              <a:rPr lang="en-US" dirty="0" err="1"/>
              <a:t>chatgpt</a:t>
            </a:r>
            <a:r>
              <a:rPr lang="en-US" dirty="0"/>
              <a:t> generate it, but it’s probably close and structurally correct.)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51</a:t>
            </a:fld>
            <a:endParaRPr lang="en-US" altLang="x-none"/>
          </a:p>
        </p:txBody>
      </p:sp>
    </p:spTree>
    <p:extLst>
      <p:ext uri="{BB962C8B-B14F-4D97-AF65-F5344CB8AC3E}">
        <p14:creationId xmlns:p14="http://schemas.microsoft.com/office/powerpoint/2010/main" val="929556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Economic terms we have so far</a:t>
            </a:r>
          </a:p>
          <a:p>
            <a:endParaRPr lang="en-US" dirty="0"/>
          </a:p>
          <a:p>
            <a:r>
              <a:rPr lang="en-US" dirty="0"/>
              <a:t>Adverse selection</a:t>
            </a:r>
          </a:p>
          <a:p>
            <a:r>
              <a:rPr lang="en-US" dirty="0"/>
              <a:t>Delegated risk</a:t>
            </a:r>
          </a:p>
          <a:p>
            <a:r>
              <a:rPr lang="en-US" dirty="0"/>
              <a:t>Principal agent problem</a:t>
            </a:r>
          </a:p>
          <a:p>
            <a:r>
              <a:rPr lang="en-US" dirty="0"/>
              <a:t>Tragedy of the commons</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52</a:t>
            </a:fld>
            <a:endParaRPr lang="en-US" altLang="x-none"/>
          </a:p>
        </p:txBody>
      </p:sp>
    </p:spTree>
    <p:extLst>
      <p:ext uri="{BB962C8B-B14F-4D97-AF65-F5344CB8AC3E}">
        <p14:creationId xmlns:p14="http://schemas.microsoft.com/office/powerpoint/2010/main" val="2421816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avoid all MA plans chasing after the healthiest Medicare recipients?</a:t>
            </a:r>
          </a:p>
          <a:p>
            <a:endParaRPr lang="en-US" dirty="0"/>
          </a:p>
          <a:p>
            <a:r>
              <a:rPr lang="en-US" dirty="0" err="1"/>
              <a:t>Anwer</a:t>
            </a:r>
            <a:r>
              <a:rPr lang="en-US" dirty="0"/>
              <a:t>: pay MA plans more for sicker patients (“risk adjustment”)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53</a:t>
            </a:fld>
            <a:endParaRPr lang="en-US" altLang="x-none"/>
          </a:p>
        </p:txBody>
      </p:sp>
    </p:spTree>
    <p:extLst>
      <p:ext uri="{BB962C8B-B14F-4D97-AF65-F5344CB8AC3E}">
        <p14:creationId xmlns:p14="http://schemas.microsoft.com/office/powerpoint/2010/main" val="1762407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claim an HCC score for one of your beneficiaries, you need to have it documented in their medical chart that year. Even for chronic conditions like lupus or CHF which don’t go away.</a:t>
            </a:r>
          </a:p>
          <a:p>
            <a:endParaRPr lang="en-US" dirty="0"/>
          </a:p>
          <a:p>
            <a:r>
              <a:rPr lang="en-US" dirty="0"/>
              <a:t>This should look familiar – it’s basically a classic risk stratification algorithm </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54</a:t>
            </a:fld>
            <a:endParaRPr lang="en-US" altLang="x-none"/>
          </a:p>
        </p:txBody>
      </p:sp>
    </p:spTree>
    <p:extLst>
      <p:ext uri="{BB962C8B-B14F-4D97-AF65-F5344CB8AC3E}">
        <p14:creationId xmlns:p14="http://schemas.microsoft.com/office/powerpoint/2010/main" val="1240892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Entire industry of solutions and vendors for maximizing HCC scores.</a:t>
            </a:r>
          </a:p>
          <a:p>
            <a:pPr marL="0" indent="0">
              <a:buFont typeface="Wingdings" pitchFamily="2" charset="2"/>
              <a:buNone/>
            </a:pPr>
            <a:endParaRPr lang="en-US" dirty="0"/>
          </a:p>
          <a:p>
            <a:pPr marL="0" indent="0">
              <a:buFont typeface="Wingdings" pitchFamily="2" charset="2"/>
              <a:buNone/>
            </a:pPr>
            <a:r>
              <a:rPr lang="en-US" dirty="0"/>
              <a:t>i.e. "properly risk-adjust your member population"</a:t>
            </a:r>
          </a:p>
          <a:p>
            <a:pPr marL="0" indent="0">
              <a:buFont typeface="Wingdings" pitchFamily="2" charset="2"/>
              <a:buNone/>
            </a:pPr>
            <a:endParaRPr lang="en-US" dirty="0"/>
          </a:p>
          <a:p>
            <a:pPr marL="0" marR="0" lvl="0" indent="0" algn="l" defTabSz="914400" rtl="0" eaLnBrk="0" fontAlgn="base" latinLnBrk="0" hangingPunct="0">
              <a:lnSpc>
                <a:spcPct val="100000"/>
              </a:lnSpc>
              <a:spcBef>
                <a:spcPct val="30000"/>
              </a:spcBef>
              <a:spcAft>
                <a:spcPct val="0"/>
              </a:spcAft>
              <a:buClrTx/>
              <a:buSzTx/>
              <a:buFont typeface="Wingdings" pitchFamily="2" charset="2"/>
              <a:buNone/>
              <a:tabLst/>
              <a:defRPr/>
            </a:pPr>
            <a:r>
              <a:rPr lang="en-US" dirty="0"/>
              <a:t>Home health assessments.  Finding gaps. </a:t>
            </a:r>
          </a:p>
          <a:p>
            <a:pPr marL="0" indent="0">
              <a:buFont typeface="Wingdings" pitchFamily="2" charset="2"/>
              <a:buNone/>
            </a:pPr>
            <a:endParaRPr lang="en-US" dirty="0"/>
          </a:p>
          <a:p>
            <a:pPr marL="0" indent="0">
              <a:buFont typeface="Wingdings" pitchFamily="2" charset="2"/>
              <a:buNone/>
            </a:pPr>
            <a:r>
              <a:rPr lang="en-US" dirty="0"/>
              <a:t>$100B annually</a:t>
            </a:r>
          </a:p>
          <a:p>
            <a:pPr marL="0" indent="0">
              <a:buFont typeface="Wingdings" pitchFamily="2" charset="2"/>
              <a:buNone/>
            </a:pPr>
            <a:r>
              <a:rPr lang="en-US" dirty="0"/>
              <a:t> </a:t>
            </a:r>
          </a:p>
          <a:p>
            <a:pPr marL="0" indent="0">
              <a:buFont typeface="Wingdings" pitchFamily="2" charset="2"/>
              <a:buNone/>
            </a:pPr>
            <a:endParaRPr lang="en-US" dirty="0"/>
          </a:p>
          <a:p>
            <a:pPr marL="0" indent="0">
              <a:buFont typeface="Wingdings" pitchFamily="2" charset="2"/>
              <a:buNone/>
            </a:pPr>
            <a:endParaRPr lang="en-US" dirty="0"/>
          </a:p>
          <a:p>
            <a:pPr marL="0" indent="0">
              <a:buFont typeface="Wingdings" pitchFamily="2" charset="2"/>
              <a:buNone/>
            </a:pPr>
            <a:endParaRPr lang="en-US" dirty="0"/>
          </a:p>
          <a:p>
            <a:pPr marL="0" indent="0">
              <a:buFont typeface="Wingdings" pitchFamily="2" charset="2"/>
              <a:buNone/>
            </a:pPr>
            <a:endParaRPr lang="en-US" dirty="0"/>
          </a:p>
          <a:p>
            <a:pPr marL="0" indent="0">
              <a:buFont typeface="Wingdings" pitchFamily="2" charset="2"/>
              <a:buNone/>
            </a:pPr>
            <a:endParaRPr lang="en-US" dirty="0"/>
          </a:p>
          <a:p>
            <a:pPr marL="171450" indent="-171450">
              <a:buFont typeface="Wingdings" pitchFamily="2" charset="2"/>
              <a:buChar char="Ø"/>
            </a:pPr>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55</a:t>
            </a:fld>
            <a:endParaRPr lang="en-US" altLang="x-none"/>
          </a:p>
        </p:txBody>
      </p:sp>
    </p:spTree>
    <p:extLst>
      <p:ext uri="{BB962C8B-B14F-4D97-AF65-F5344CB8AC3E}">
        <p14:creationId xmlns:p14="http://schemas.microsoft.com/office/powerpoint/2010/main" val="1260911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CMS audits practices to make sure their billing (CPT codes) are backed by documentation and appropriate.</a:t>
            </a:r>
          </a:p>
          <a:p>
            <a:endParaRPr lang="en-US" dirty="0"/>
          </a:p>
          <a:p>
            <a:r>
              <a:rPr lang="en-US" dirty="0"/>
              <a:t>arms race:</a:t>
            </a:r>
          </a:p>
          <a:p>
            <a:endParaRPr lang="en-US" dirty="0"/>
          </a:p>
          <a:p>
            <a:r>
              <a:rPr lang="en-US" dirty="0"/>
              <a:t>ML for automatic coding.</a:t>
            </a:r>
          </a:p>
          <a:p>
            <a:r>
              <a:rPr lang="en-US" dirty="0"/>
              <a:t>ML for coding audits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56</a:t>
            </a:fld>
            <a:endParaRPr lang="en-US" altLang="x-none"/>
          </a:p>
        </p:txBody>
      </p:sp>
    </p:spTree>
    <p:extLst>
      <p:ext uri="{BB962C8B-B14F-4D97-AF65-F5344CB8AC3E}">
        <p14:creationId xmlns:p14="http://schemas.microsoft.com/office/powerpoint/2010/main" val="356916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6</a:t>
            </a:fld>
            <a:endParaRPr lang="en-US" altLang="x-none"/>
          </a:p>
        </p:txBody>
      </p:sp>
    </p:spTree>
    <p:extLst>
      <p:ext uri="{BB962C8B-B14F-4D97-AF65-F5344CB8AC3E}">
        <p14:creationId xmlns:p14="http://schemas.microsoft.com/office/powerpoint/2010/main" val="20562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7</a:t>
            </a:fld>
            <a:endParaRPr lang="en-US" altLang="x-none"/>
          </a:p>
        </p:txBody>
      </p:sp>
    </p:spTree>
    <p:extLst>
      <p:ext uri="{BB962C8B-B14F-4D97-AF65-F5344CB8AC3E}">
        <p14:creationId xmlns:p14="http://schemas.microsoft.com/office/powerpoint/2010/main" val="3054379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medical coding a huge industry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8</a:t>
            </a:fld>
            <a:endParaRPr lang="en-US" altLang="x-none"/>
          </a:p>
        </p:txBody>
      </p:sp>
    </p:spTree>
    <p:extLst>
      <p:ext uri="{BB962C8B-B14F-4D97-AF65-F5344CB8AC3E}">
        <p14:creationId xmlns:p14="http://schemas.microsoft.com/office/powerpoint/2010/main" val="2364821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9</a:t>
            </a:fld>
            <a:endParaRPr lang="en-US" altLang="x-none"/>
          </a:p>
        </p:txBody>
      </p:sp>
    </p:spTree>
    <p:extLst>
      <p:ext uri="{BB962C8B-B14F-4D97-AF65-F5344CB8AC3E}">
        <p14:creationId xmlns:p14="http://schemas.microsoft.com/office/powerpoint/2010/main" val="2414701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31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1C1F846B-CC89-4AB0-D7D9-A6B085531979}"/>
              </a:ext>
            </a:extLst>
          </p:cNvPr>
          <p:cNvSpPr>
            <a:spLocks noGrp="1"/>
          </p:cNvSpPr>
          <p:nvPr>
            <p:ph type="sldNum" sz="quarter" idx="10"/>
          </p:nvPr>
        </p:nvSpPr>
        <p:spPr/>
        <p:txBody>
          <a:body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2161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0"/>
          </p:nvPr>
        </p:nvSpPr>
        <p:spPr>
          <a:xfrm>
            <a:off x="457200" y="1200150"/>
            <a:ext cx="82296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811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39624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727448" y="1212300"/>
            <a:ext cx="3959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28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32766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60960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11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25654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46736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67818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06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3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_Plaid-Digital_FINAL-NEW.png"/>
          <p:cNvPicPr>
            <a:picLocks noChangeAspect="1"/>
          </p:cNvPicPr>
          <p:nvPr/>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457200" y="3619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title style</a:t>
            </a:r>
          </a:p>
        </p:txBody>
      </p:sp>
      <p:sp>
        <p:nvSpPr>
          <p:cNvPr id="1031" name="Text Placeholder 2"/>
          <p:cNvSpPr>
            <a:spLocks noGrp="1"/>
          </p:cNvSpPr>
          <p:nvPr>
            <p:ph type="body" idx="1"/>
          </p:nvPr>
        </p:nvSpPr>
        <p:spPr bwMode="auto">
          <a:xfrm>
            <a:off x="457200" y="120015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772400" y="4248150"/>
            <a:ext cx="1154590" cy="736392"/>
          </a:xfrm>
          <a:prstGeom prst="rect">
            <a:avLst/>
          </a:prstGeom>
        </p:spPr>
      </p:pic>
      <p:sp>
        <p:nvSpPr>
          <p:cNvPr id="7" name="Slide Number">
            <a:extLst>
              <a:ext uri="{FF2B5EF4-FFF2-40B4-BE49-F238E27FC236}">
                <a16:creationId xmlns:a16="http://schemas.microsoft.com/office/drawing/2014/main" id="{51D83416-00FF-7E42-B8E5-8A7EE0EDCA91}"/>
              </a:ext>
            </a:extLst>
          </p:cNvPr>
          <p:cNvSpPr txBox="1">
            <a:spLocks noGrp="1"/>
          </p:cNvSpPr>
          <p:nvPr>
            <p:ph type="sldNum" sz="quarter" idx="4"/>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dirty="0"/>
          </a:p>
        </p:txBody>
      </p:sp>
      <p:sp>
        <p:nvSpPr>
          <p:cNvPr id="8" name="Slide Number">
            <a:extLst>
              <a:ext uri="{FF2B5EF4-FFF2-40B4-BE49-F238E27FC236}">
                <a16:creationId xmlns:a16="http://schemas.microsoft.com/office/drawing/2014/main" id="{ADBF4EFE-C980-B844-B5ED-B8094C71D895}"/>
              </a:ext>
            </a:extLst>
          </p:cNvPr>
          <p:cNvSpPr txBox="1">
            <a:spLocks/>
          </p:cNvSpPr>
          <p:nvPr userDrawn="1"/>
        </p:nvSpPr>
        <p:spPr>
          <a:xfrm>
            <a:off x="11226318" y="65528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9" name="Slide Number">
            <a:extLst>
              <a:ext uri="{FF2B5EF4-FFF2-40B4-BE49-F238E27FC236}">
                <a16:creationId xmlns:a16="http://schemas.microsoft.com/office/drawing/2014/main" id="{7BE7423C-EEE2-3F45-8EF7-78515AA765E4}"/>
              </a:ext>
            </a:extLst>
          </p:cNvPr>
          <p:cNvSpPr txBox="1">
            <a:spLocks/>
          </p:cNvSpPr>
          <p:nvPr userDrawn="1"/>
        </p:nvSpPr>
        <p:spPr>
          <a:xfrm>
            <a:off x="11378718" y="67052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11" name="Slide Number">
            <a:extLst>
              <a:ext uri="{FF2B5EF4-FFF2-40B4-BE49-F238E27FC236}">
                <a16:creationId xmlns:a16="http://schemas.microsoft.com/office/drawing/2014/main" id="{4C78D2C9-EC69-C447-A43E-74428D9672F5}"/>
              </a:ext>
            </a:extLst>
          </p:cNvPr>
          <p:cNvSpPr txBox="1">
            <a:spLocks/>
          </p:cNvSpPr>
          <p:nvPr userDrawn="1"/>
        </p:nvSpPr>
        <p:spPr>
          <a:xfrm>
            <a:off x="11531118" y="68576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3" name="TextBox 2">
            <a:extLst>
              <a:ext uri="{FF2B5EF4-FFF2-40B4-BE49-F238E27FC236}">
                <a16:creationId xmlns:a16="http://schemas.microsoft.com/office/drawing/2014/main" id="{AD71E7F3-AD6C-224E-BD90-D1A35CEDCAE6}"/>
              </a:ext>
            </a:extLst>
          </p:cNvPr>
          <p:cNvSpPr txBox="1"/>
          <p:nvPr userDrawn="1"/>
        </p:nvSpPr>
        <p:spPr>
          <a:xfrm>
            <a:off x="8534400" y="100340"/>
            <a:ext cx="506890" cy="261610"/>
          </a:xfrm>
          <a:prstGeom prst="rect">
            <a:avLst/>
          </a:prstGeom>
          <a:noFill/>
        </p:spPr>
        <p:txBody>
          <a:bodyPr wrap="square" rtlCol="0">
            <a:spAutoFit/>
          </a:bodyPr>
          <a:lstStyle/>
          <a:p>
            <a:pPr algn="r"/>
            <a:fld id="{86CB4B4D-7CA3-9044-876B-883B54F8677D}" type="slidenum">
              <a:rPr lang="en-US" sz="1100" smtClean="0">
                <a:solidFill>
                  <a:schemeClr val="tx1">
                    <a:lumMod val="50000"/>
                    <a:lumOff val="50000"/>
                  </a:schemeClr>
                </a:solidFill>
              </a:rPr>
              <a:pPr algn="r"/>
              <a:t>‹#›</a:t>
            </a:fld>
            <a:endParaRPr lang="en-US" sz="1100" dirty="0">
              <a:solidFill>
                <a:schemeClr val="tx1">
                  <a:lumMod val="50000"/>
                  <a:lumOff val="50000"/>
                </a:schemeClr>
              </a:solidFill>
            </a:endParaRPr>
          </a:p>
        </p:txBody>
      </p:sp>
    </p:spTree>
  </p:cSld>
  <p:clrMap bg1="lt1" tx1="dk1" bg2="lt2" tx2="dk2" accent1="accent1" accent2="accent2" accent3="accent3" accent4="accent4" accent5="accent5" accent6="accent6" hlink="hlink" folHlink="folHlink"/>
  <p:sldLayoutIdLst>
    <p:sldLayoutId id="2147483825" r:id="rId1"/>
    <p:sldLayoutId id="2147483819" r:id="rId2"/>
    <p:sldLayoutId id="2147483820" r:id="rId3"/>
    <p:sldLayoutId id="2147483821" r:id="rId4"/>
    <p:sldLayoutId id="2147483822" r:id="rId5"/>
    <p:sldLayoutId id="2147483823" r:id="rId6"/>
    <p:sldLayoutId id="2147483824" r:id="rId7"/>
  </p:sldLayoutIdLst>
  <p:hf hdr="0" ftr="0" dt="0"/>
  <p:txStyles>
    <p:titleStyle>
      <a:lvl1pPr algn="l" rtl="0" eaLnBrk="1" fontAlgn="base" hangingPunct="1">
        <a:spcBef>
          <a:spcPct val="0"/>
        </a:spcBef>
        <a:spcAft>
          <a:spcPct val="0"/>
        </a:spcAft>
        <a:defRPr sz="24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2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6350" indent="-6350"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150" indent="-28575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3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400" indent="-22860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8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90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2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www.merckmanuals.com/professional/multimedia/clinical-calculator/apgar-scor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mdcalc.com/calc/324/curb-65-score-pneumonia-severit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optum.com/content/dam/optum/resources/whitePapers/7973_WhitePaper_PredictiveAnalytics.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cbi.nlm.nih.gov/pmc/articles/PMC10317482/"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ncbi.nlm.nih.gov/pmc/articles/PMC6290509/pdf/12911_2018_Article_677.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www.ncbi.nlm.nih.gov/pmc/articles/PMC8441221/#SP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youtube.com/watch?v=sO4ZirJh9d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ocw.mit.edu/courses/6-s897-machine-learning-for-healthcare-spring-2019/resources/mit6_s897s19_lec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hyperlink" Target="https://www.researchgate.net/publication/225479889_Medical_data_mining_Insights_from_winning_two_competition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www.profcaseyscudmorern.org/chest-tubes.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proceedings.mlr.press/v106/nestor19a/nestor19a.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www.nature.com/articles/s41746-021-00426-3"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u/1/folders/16tSJGJryd7NgQCBblaKxTfXLZXDIJJr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hyperlink" Target="https://data.cms.gov/sites/default/files/2023-09/Medicare%20Beneficiaries%20at%20a%20Glance%20DY2021.pdf"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innovaccer.com/solutions/risk-adjustmen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https://www.nytimes.com/2022/10/08/upshot/medicare-advantage-fraud-allegation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aviaconnectcontent.s3.amazonaws.com/f68a2971-5112-4581-8c9d-666d2b18b18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1" name="Straight Connector 11"/>
          <p:cNvCxnSpPr>
            <a:cxnSpLocks noChangeShapeType="1"/>
          </p:cNvCxnSpPr>
          <p:nvPr/>
        </p:nvCxnSpPr>
        <p:spPr bwMode="auto">
          <a:xfrm>
            <a:off x="2209800" y="3486150"/>
            <a:ext cx="54864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sp>
        <p:nvSpPr>
          <p:cNvPr id="5122" name="Text Placeholder 14"/>
          <p:cNvSpPr txBox="1">
            <a:spLocks/>
          </p:cNvSpPr>
          <p:nvPr/>
        </p:nvSpPr>
        <p:spPr bwMode="auto">
          <a:xfrm>
            <a:off x="2133600" y="2038350"/>
            <a:ext cx="6705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ts val="0"/>
              </a:spcBef>
            </a:pPr>
            <a:r>
              <a:rPr lang="en-US" altLang="x-none" sz="3200" dirty="0">
                <a:solidFill>
                  <a:schemeClr val="bg1"/>
                </a:solidFill>
                <a:ea typeface="ＭＳ Ｐゴシック" charset="-128"/>
              </a:rPr>
              <a:t>CMU 10-742</a:t>
            </a:r>
            <a:br>
              <a:rPr lang="en-US" altLang="x-none" sz="3200" dirty="0">
                <a:solidFill>
                  <a:schemeClr val="bg1"/>
                </a:solidFill>
                <a:ea typeface="ＭＳ Ｐゴシック" charset="-128"/>
              </a:rPr>
            </a:br>
            <a:r>
              <a:rPr lang="en-US" altLang="x-none" sz="3200" dirty="0">
                <a:solidFill>
                  <a:schemeClr val="bg1"/>
                </a:solidFill>
                <a:ea typeface="ＭＳ Ｐゴシック" charset="-128"/>
              </a:rPr>
              <a:t>Machine Learning in Healthcare </a:t>
            </a:r>
          </a:p>
        </p:txBody>
      </p:sp>
      <p:sp>
        <p:nvSpPr>
          <p:cNvPr id="5123" name="Text Placeholder 16"/>
          <p:cNvSpPr txBox="1">
            <a:spLocks/>
          </p:cNvSpPr>
          <p:nvPr/>
        </p:nvSpPr>
        <p:spPr bwMode="auto">
          <a:xfrm>
            <a:off x="2133600" y="3638550"/>
            <a:ext cx="525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ct val="20000"/>
              </a:spcBef>
            </a:pPr>
            <a:r>
              <a:rPr lang="en-US" altLang="x-none" sz="1600" dirty="0">
                <a:solidFill>
                  <a:srgbClr val="FFFFFF"/>
                </a:solidFill>
                <a:ea typeface="ＭＳ Ｐゴシック" charset="-128"/>
              </a:rPr>
              <a:t>Lecture 3: Risk Stratification </a:t>
            </a:r>
          </a:p>
          <a:p>
            <a:pPr>
              <a:spcBef>
                <a:spcPct val="20000"/>
              </a:spcBef>
            </a:pPr>
            <a:r>
              <a:rPr lang="en-US" altLang="x-none" sz="1600" i="1" dirty="0">
                <a:solidFill>
                  <a:srgbClr val="FFFFFF"/>
                </a:solidFill>
                <a:ea typeface="ＭＳ Ｐゴシック" charset="-128"/>
              </a:rPr>
              <a:t>Adam Berger</a:t>
            </a:r>
          </a:p>
        </p:txBody>
      </p:sp>
    </p:spTree>
    <p:extLst>
      <p:ext uri="{BB962C8B-B14F-4D97-AF65-F5344CB8AC3E}">
        <p14:creationId xmlns:p14="http://schemas.microsoft.com/office/powerpoint/2010/main" val="178644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DE64-3F9F-4D7F-32EE-1A5265A5A1F5}"/>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AC32AACC-0D56-9098-7A40-D612295870CB}"/>
              </a:ext>
            </a:extLst>
          </p:cNvPr>
          <p:cNvSpPr>
            <a:spLocks noGrp="1"/>
          </p:cNvSpPr>
          <p:nvPr>
            <p:ph sz="quarter" idx="10"/>
          </p:nvPr>
        </p:nvSpPr>
        <p:spPr/>
        <p:txBody>
          <a:bodyPr/>
          <a:lstStyle/>
          <a:p>
            <a:pPr marL="457200" indent="-457200">
              <a:buFont typeface="+mj-lt"/>
              <a:buAutoNum type="arabicPeriod"/>
            </a:pPr>
            <a:r>
              <a:rPr lang="en-US" sz="2400" b="1" dirty="0"/>
              <a:t>What is Risk Stratification? </a:t>
            </a:r>
          </a:p>
          <a:p>
            <a:pPr marL="457200" indent="-457200">
              <a:buFont typeface="+mj-lt"/>
              <a:buAutoNum type="arabicPeriod"/>
            </a:pPr>
            <a:r>
              <a:rPr lang="en-US" sz="2400" dirty="0">
                <a:solidFill>
                  <a:schemeClr val="bg1">
                    <a:lumMod val="75000"/>
                  </a:schemeClr>
                </a:solidFill>
              </a:rPr>
              <a:t>Let’s use ML!</a:t>
            </a:r>
          </a:p>
          <a:p>
            <a:pPr marL="457200" indent="-457200">
              <a:buFont typeface="+mj-lt"/>
              <a:buAutoNum type="arabicPeriod"/>
            </a:pPr>
            <a:r>
              <a:rPr lang="en-US" sz="2400" dirty="0">
                <a:solidFill>
                  <a:schemeClr val="bg1">
                    <a:lumMod val="75000"/>
                  </a:schemeClr>
                </a:solidFill>
              </a:rPr>
              <a:t>Some Gotchas</a:t>
            </a:r>
          </a:p>
          <a:p>
            <a:pPr marL="457200" indent="-457200">
              <a:buFont typeface="+mj-lt"/>
              <a:buAutoNum type="arabicPeriod"/>
            </a:pPr>
            <a:r>
              <a:rPr lang="en-US" sz="2400" dirty="0">
                <a:solidFill>
                  <a:schemeClr val="bg1">
                    <a:lumMod val="75000"/>
                  </a:schemeClr>
                </a:solidFill>
              </a:rPr>
              <a:t>Risk Adjustment </a:t>
            </a:r>
          </a:p>
          <a:p>
            <a:endParaRPr lang="en-US" dirty="0"/>
          </a:p>
          <a:p>
            <a:endParaRPr lang="en-US" dirty="0"/>
          </a:p>
        </p:txBody>
      </p:sp>
    </p:spTree>
    <p:extLst>
      <p:ext uri="{BB962C8B-B14F-4D97-AF65-F5344CB8AC3E}">
        <p14:creationId xmlns:p14="http://schemas.microsoft.com/office/powerpoint/2010/main" val="2618181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DE64-3F9F-4D7F-32EE-1A5265A5A1F5}"/>
              </a:ext>
            </a:extLst>
          </p:cNvPr>
          <p:cNvSpPr>
            <a:spLocks noGrp="1"/>
          </p:cNvSpPr>
          <p:nvPr>
            <p:ph type="title"/>
          </p:nvPr>
        </p:nvSpPr>
        <p:spPr/>
        <p:txBody>
          <a:bodyPr/>
          <a:lstStyle/>
          <a:p>
            <a:r>
              <a:rPr lang="en-US" dirty="0"/>
              <a:t>What is Risk Stratification?  </a:t>
            </a:r>
          </a:p>
        </p:txBody>
      </p:sp>
      <p:sp>
        <p:nvSpPr>
          <p:cNvPr id="3" name="Content Placeholder 2">
            <a:extLst>
              <a:ext uri="{FF2B5EF4-FFF2-40B4-BE49-F238E27FC236}">
                <a16:creationId xmlns:a16="http://schemas.microsoft.com/office/drawing/2014/main" id="{71B26990-E84E-BA39-236E-772B5FB9891F}"/>
              </a:ext>
            </a:extLst>
          </p:cNvPr>
          <p:cNvSpPr>
            <a:spLocks noGrp="1"/>
          </p:cNvSpPr>
          <p:nvPr>
            <p:ph sz="quarter" idx="10"/>
          </p:nvPr>
        </p:nvSpPr>
        <p:spPr>
          <a:xfrm>
            <a:off x="914400" y="2190750"/>
            <a:ext cx="6477000" cy="533400"/>
          </a:xfrm>
          <a:solidFill>
            <a:schemeClr val="accent6">
              <a:lumMod val="60000"/>
              <a:lumOff val="40000"/>
            </a:schemeClr>
          </a:solidFill>
        </p:spPr>
        <p:txBody>
          <a:bodyPr/>
          <a:lstStyle/>
          <a:p>
            <a:r>
              <a:rPr lang="en-US" sz="1800" dirty="0"/>
              <a:t>Split patient population into low risk and high-risk groups</a:t>
            </a:r>
          </a:p>
          <a:p>
            <a:endParaRPr lang="en-US" sz="1800" dirty="0"/>
          </a:p>
          <a:p>
            <a:endParaRPr lang="en-US" sz="1800" dirty="0"/>
          </a:p>
        </p:txBody>
      </p:sp>
    </p:spTree>
    <p:extLst>
      <p:ext uri="{BB962C8B-B14F-4D97-AF65-F5344CB8AC3E}">
        <p14:creationId xmlns:p14="http://schemas.microsoft.com/office/powerpoint/2010/main" val="272083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4F2521-602B-67E7-B137-58A940CE789B}"/>
              </a:ext>
            </a:extLst>
          </p:cNvPr>
          <p:cNvSpPr txBox="1"/>
          <p:nvPr/>
        </p:nvSpPr>
        <p:spPr>
          <a:xfrm>
            <a:off x="1981200" y="1809750"/>
            <a:ext cx="4866397" cy="461665"/>
          </a:xfrm>
          <a:prstGeom prst="rect">
            <a:avLst/>
          </a:prstGeom>
          <a:noFill/>
        </p:spPr>
        <p:txBody>
          <a:bodyPr wrap="none" rtlCol="0">
            <a:spAutoFit/>
          </a:bodyPr>
          <a:lstStyle/>
          <a:p>
            <a:r>
              <a:rPr lang="en-US" dirty="0"/>
              <a:t>Risk stratification outside healthcare?</a:t>
            </a:r>
          </a:p>
        </p:txBody>
      </p:sp>
    </p:spTree>
    <p:extLst>
      <p:ext uri="{BB962C8B-B14F-4D97-AF65-F5344CB8AC3E}">
        <p14:creationId xmlns:p14="http://schemas.microsoft.com/office/powerpoint/2010/main" val="412809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7144-771B-A708-EE9C-636EB7E6C0B8}"/>
              </a:ext>
            </a:extLst>
          </p:cNvPr>
          <p:cNvSpPr>
            <a:spLocks noGrp="1"/>
          </p:cNvSpPr>
          <p:nvPr>
            <p:ph type="title"/>
          </p:nvPr>
        </p:nvSpPr>
        <p:spPr>
          <a:xfrm>
            <a:off x="167176" y="209550"/>
            <a:ext cx="8229600" cy="609600"/>
          </a:xfrm>
        </p:spPr>
        <p:txBody>
          <a:bodyPr/>
          <a:lstStyle/>
          <a:p>
            <a:r>
              <a:rPr lang="en-US" dirty="0"/>
              <a:t>‘Classic’ Risk Stratification (1)</a:t>
            </a:r>
          </a:p>
        </p:txBody>
      </p:sp>
      <p:sp>
        <p:nvSpPr>
          <p:cNvPr id="3" name="Slide Number Placeholder 2">
            <a:extLst>
              <a:ext uri="{FF2B5EF4-FFF2-40B4-BE49-F238E27FC236}">
                <a16:creationId xmlns:a16="http://schemas.microsoft.com/office/drawing/2014/main" id="{6D962891-5D05-0668-76E7-FD8E01754436}"/>
              </a:ext>
            </a:extLst>
          </p:cNvPr>
          <p:cNvSpPr>
            <a:spLocks noGrp="1"/>
          </p:cNvSpPr>
          <p:nvPr>
            <p:ph type="sldNum" sz="quarter" idx="10"/>
          </p:nvPr>
        </p:nvSpPr>
        <p:spPr/>
        <p:txBody>
          <a:bodyPr/>
          <a:lstStyle/>
          <a:p>
            <a:fld id="{86CB4B4D-7CA3-9044-876B-883B54F8677D}" type="slidenum">
              <a:rPr lang="en-US" smtClean="0"/>
              <a:pPr/>
              <a:t>13</a:t>
            </a:fld>
            <a:endParaRPr lang="en-US" dirty="0"/>
          </a:p>
        </p:txBody>
      </p:sp>
      <p:pic>
        <p:nvPicPr>
          <p:cNvPr id="2050" name="Picture 2" descr="Apgar Scores - HealthyChildren.org">
            <a:extLst>
              <a:ext uri="{FF2B5EF4-FFF2-40B4-BE49-F238E27FC236}">
                <a16:creationId xmlns:a16="http://schemas.microsoft.com/office/drawing/2014/main" id="{36ECF17E-4A03-82F1-82B8-2F13FD9F10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766"/>
          <a:stretch/>
        </p:blipFill>
        <p:spPr bwMode="auto">
          <a:xfrm>
            <a:off x="0" y="1581150"/>
            <a:ext cx="5296600" cy="30348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C858DE-3296-06A4-7E44-D0AC7A235164}"/>
              </a:ext>
            </a:extLst>
          </p:cNvPr>
          <p:cNvSpPr txBox="1"/>
          <p:nvPr/>
        </p:nvSpPr>
        <p:spPr>
          <a:xfrm>
            <a:off x="1581500" y="1089549"/>
            <a:ext cx="2133600" cy="461665"/>
          </a:xfrm>
          <a:prstGeom prst="rect">
            <a:avLst/>
          </a:prstGeom>
          <a:noFill/>
        </p:spPr>
        <p:txBody>
          <a:bodyPr wrap="square" rtlCol="0">
            <a:spAutoFit/>
          </a:bodyPr>
          <a:lstStyle/>
          <a:p>
            <a:r>
              <a:rPr lang="en-US" dirty="0"/>
              <a:t>APGAR (1952)</a:t>
            </a:r>
          </a:p>
        </p:txBody>
      </p:sp>
      <p:sp>
        <p:nvSpPr>
          <p:cNvPr id="8" name="TextBox 7">
            <a:extLst>
              <a:ext uri="{FF2B5EF4-FFF2-40B4-BE49-F238E27FC236}">
                <a16:creationId xmlns:a16="http://schemas.microsoft.com/office/drawing/2014/main" id="{DB44DC16-F9EC-01B9-C496-1E0861034C24}"/>
              </a:ext>
            </a:extLst>
          </p:cNvPr>
          <p:cNvSpPr txBox="1"/>
          <p:nvPr/>
        </p:nvSpPr>
        <p:spPr>
          <a:xfrm>
            <a:off x="0" y="4803145"/>
            <a:ext cx="5562600" cy="261610"/>
          </a:xfrm>
          <a:prstGeom prst="rect">
            <a:avLst/>
          </a:prstGeom>
          <a:noFill/>
        </p:spPr>
        <p:txBody>
          <a:bodyPr wrap="square">
            <a:spAutoFit/>
          </a:bodyPr>
          <a:lstStyle/>
          <a:p>
            <a:r>
              <a:rPr lang="en-US" sz="1100" dirty="0">
                <a:hlinkClick r:id="rId4"/>
              </a:rPr>
              <a:t>https://</a:t>
            </a:r>
            <a:r>
              <a:rPr lang="en-US" sz="1100" dirty="0" err="1">
                <a:hlinkClick r:id="rId4"/>
              </a:rPr>
              <a:t>www.merckmanuals.com</a:t>
            </a:r>
            <a:r>
              <a:rPr lang="en-US" sz="1100" dirty="0">
                <a:hlinkClick r:id="rId4"/>
              </a:rPr>
              <a:t>/professional/multimedia/clinical-calculator/</a:t>
            </a:r>
            <a:r>
              <a:rPr lang="en-US" sz="1100" dirty="0" err="1">
                <a:hlinkClick r:id="rId4"/>
              </a:rPr>
              <a:t>apgar</a:t>
            </a:r>
            <a:r>
              <a:rPr lang="en-US" sz="1100" dirty="0">
                <a:hlinkClick r:id="rId4"/>
              </a:rPr>
              <a:t>-score</a:t>
            </a:r>
            <a:endParaRPr lang="en-US" sz="1100" dirty="0"/>
          </a:p>
        </p:txBody>
      </p:sp>
      <p:pic>
        <p:nvPicPr>
          <p:cNvPr id="3074" name="Picture 2" descr="Apgar score | Pregnancy Birth and Baby">
            <a:extLst>
              <a:ext uri="{FF2B5EF4-FFF2-40B4-BE49-F238E27FC236}">
                <a16:creationId xmlns:a16="http://schemas.microsoft.com/office/drawing/2014/main" id="{DE58DBDC-4492-738B-EE04-5592A954FC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6276" y="2266950"/>
            <a:ext cx="3310548" cy="94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28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7144-771B-A708-EE9C-636EB7E6C0B8}"/>
              </a:ext>
            </a:extLst>
          </p:cNvPr>
          <p:cNvSpPr>
            <a:spLocks noGrp="1"/>
          </p:cNvSpPr>
          <p:nvPr>
            <p:ph type="title"/>
          </p:nvPr>
        </p:nvSpPr>
        <p:spPr>
          <a:xfrm>
            <a:off x="152400" y="156905"/>
            <a:ext cx="8229600" cy="609600"/>
          </a:xfrm>
        </p:spPr>
        <p:txBody>
          <a:bodyPr/>
          <a:lstStyle/>
          <a:p>
            <a:r>
              <a:rPr lang="en-US" dirty="0"/>
              <a:t>‘Classic’ Risk Stratification (2)</a:t>
            </a:r>
          </a:p>
        </p:txBody>
      </p:sp>
      <p:sp>
        <p:nvSpPr>
          <p:cNvPr id="3" name="Slide Number Placeholder 2">
            <a:extLst>
              <a:ext uri="{FF2B5EF4-FFF2-40B4-BE49-F238E27FC236}">
                <a16:creationId xmlns:a16="http://schemas.microsoft.com/office/drawing/2014/main" id="{6D962891-5D05-0668-76E7-FD8E01754436}"/>
              </a:ext>
            </a:extLst>
          </p:cNvPr>
          <p:cNvSpPr>
            <a:spLocks noGrp="1"/>
          </p:cNvSpPr>
          <p:nvPr>
            <p:ph type="sldNum" sz="quarter" idx="10"/>
          </p:nvPr>
        </p:nvSpPr>
        <p:spPr/>
        <p:txBody>
          <a:bodyPr/>
          <a:lstStyle/>
          <a:p>
            <a:fld id="{86CB4B4D-7CA3-9044-876B-883B54F8677D}" type="slidenum">
              <a:rPr lang="en-US" smtClean="0"/>
              <a:pPr/>
              <a:t>14</a:t>
            </a:fld>
            <a:endParaRPr lang="en-US" dirty="0"/>
          </a:p>
        </p:txBody>
      </p:sp>
      <p:pic>
        <p:nvPicPr>
          <p:cNvPr id="5" name="Picture 4" descr="A screenshot of a medical survey&#10;&#10;Description automatically generated">
            <a:extLst>
              <a:ext uri="{FF2B5EF4-FFF2-40B4-BE49-F238E27FC236}">
                <a16:creationId xmlns:a16="http://schemas.microsoft.com/office/drawing/2014/main" id="{ED6986EA-C576-7029-967F-1AAB894BCA77}"/>
              </a:ext>
            </a:extLst>
          </p:cNvPr>
          <p:cNvPicPr>
            <a:picLocks noChangeAspect="1"/>
          </p:cNvPicPr>
          <p:nvPr/>
        </p:nvPicPr>
        <p:blipFill>
          <a:blip r:embed="rId3"/>
          <a:stretch>
            <a:fillRect/>
          </a:stretch>
        </p:blipFill>
        <p:spPr>
          <a:xfrm>
            <a:off x="2743200" y="888227"/>
            <a:ext cx="4180690" cy="3662105"/>
          </a:xfrm>
          <a:prstGeom prst="rect">
            <a:avLst/>
          </a:prstGeom>
        </p:spPr>
      </p:pic>
      <p:sp>
        <p:nvSpPr>
          <p:cNvPr id="6" name="TextBox 5">
            <a:extLst>
              <a:ext uri="{FF2B5EF4-FFF2-40B4-BE49-F238E27FC236}">
                <a16:creationId xmlns:a16="http://schemas.microsoft.com/office/drawing/2014/main" id="{C90D8FE7-BAC3-4D8D-CEB9-6B58F7290DF5}"/>
              </a:ext>
            </a:extLst>
          </p:cNvPr>
          <p:cNvSpPr txBox="1"/>
          <p:nvPr/>
        </p:nvSpPr>
        <p:spPr>
          <a:xfrm>
            <a:off x="0" y="4855790"/>
            <a:ext cx="5701322" cy="261610"/>
          </a:xfrm>
          <a:prstGeom prst="rect">
            <a:avLst/>
          </a:prstGeom>
          <a:noFill/>
        </p:spPr>
        <p:txBody>
          <a:bodyPr wrap="square">
            <a:spAutoFit/>
          </a:bodyPr>
          <a:lstStyle/>
          <a:p>
            <a:r>
              <a:rPr lang="en-US" sz="1050" dirty="0">
                <a:hlinkClick r:id="rId4"/>
              </a:rPr>
              <a:t>https://</a:t>
            </a:r>
            <a:r>
              <a:rPr lang="en-US" sz="1050" dirty="0" err="1">
                <a:hlinkClick r:id="rId4"/>
              </a:rPr>
              <a:t>www.mdcalc.com</a:t>
            </a:r>
            <a:r>
              <a:rPr lang="en-US" sz="1050" dirty="0">
                <a:hlinkClick r:id="rId4"/>
              </a:rPr>
              <a:t>/calc/324/curb-65-score-pneumonia-severity</a:t>
            </a:r>
            <a:endParaRPr lang="en-US" sz="1050" dirty="0"/>
          </a:p>
        </p:txBody>
      </p:sp>
    </p:spTree>
    <p:extLst>
      <p:ext uri="{BB962C8B-B14F-4D97-AF65-F5344CB8AC3E}">
        <p14:creationId xmlns:p14="http://schemas.microsoft.com/office/powerpoint/2010/main" val="1458291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C190-B29D-2CA3-6FC1-AE01D9F96B7F}"/>
              </a:ext>
            </a:extLst>
          </p:cNvPr>
          <p:cNvSpPr>
            <a:spLocks noGrp="1"/>
          </p:cNvSpPr>
          <p:nvPr>
            <p:ph type="title"/>
          </p:nvPr>
        </p:nvSpPr>
        <p:spPr/>
        <p:txBody>
          <a:bodyPr/>
          <a:lstStyle/>
          <a:p>
            <a:r>
              <a:rPr lang="en-US" dirty="0"/>
              <a:t>Shortcomings of Classic Risk Stratification </a:t>
            </a:r>
          </a:p>
        </p:txBody>
      </p:sp>
      <p:sp>
        <p:nvSpPr>
          <p:cNvPr id="4" name="Content Placeholder 3">
            <a:extLst>
              <a:ext uri="{FF2B5EF4-FFF2-40B4-BE49-F238E27FC236}">
                <a16:creationId xmlns:a16="http://schemas.microsoft.com/office/drawing/2014/main" id="{CFF64391-C9A9-614C-250A-06D8FA3094BF}"/>
              </a:ext>
            </a:extLst>
          </p:cNvPr>
          <p:cNvSpPr>
            <a:spLocks noGrp="1"/>
          </p:cNvSpPr>
          <p:nvPr>
            <p:ph sz="quarter" idx="10"/>
          </p:nvPr>
        </p:nvSpPr>
        <p:spPr>
          <a:xfrm>
            <a:off x="457200" y="1581150"/>
            <a:ext cx="8229600" cy="3048000"/>
          </a:xfrm>
        </p:spPr>
        <p:txBody>
          <a:bodyPr/>
          <a:lstStyle/>
          <a:p>
            <a:r>
              <a:rPr lang="en-US" sz="1800" dirty="0"/>
              <a:t>Weights are hand-crafted</a:t>
            </a:r>
          </a:p>
          <a:p>
            <a:endParaRPr lang="en-US" sz="1800" dirty="0"/>
          </a:p>
          <a:p>
            <a:r>
              <a:rPr lang="en-US" sz="1800" dirty="0"/>
              <a:t>Can’t easily tune/adjust  </a:t>
            </a:r>
            <a:br>
              <a:rPr lang="en-US" sz="1800" dirty="0"/>
            </a:br>
            <a:endParaRPr lang="en-US" sz="1800" dirty="0"/>
          </a:p>
          <a:p>
            <a:r>
              <a:rPr lang="en-US" sz="1800" dirty="0"/>
              <a:t>Can’t handle missing data </a:t>
            </a:r>
          </a:p>
          <a:p>
            <a:endParaRPr lang="en-US" sz="1800" dirty="0"/>
          </a:p>
          <a:p>
            <a:r>
              <a:rPr lang="en-US" sz="1800" dirty="0"/>
              <a:t>Manual assessment; requires clinician time/attention</a:t>
            </a:r>
          </a:p>
          <a:p>
            <a:endParaRPr lang="en-US" sz="1800" dirty="0"/>
          </a:p>
          <a:p>
            <a:endParaRPr lang="en-US" sz="1800" dirty="0"/>
          </a:p>
          <a:p>
            <a:endParaRPr lang="en-US" sz="1800" dirty="0"/>
          </a:p>
          <a:p>
            <a:endParaRPr lang="en-US" sz="1800" dirty="0"/>
          </a:p>
          <a:p>
            <a:endParaRPr lang="en-US" sz="1800" dirty="0"/>
          </a:p>
          <a:p>
            <a:endParaRPr lang="en-US" sz="1800" dirty="0"/>
          </a:p>
          <a:p>
            <a:endParaRPr lang="en-US" dirty="0"/>
          </a:p>
          <a:p>
            <a:endParaRPr lang="en-US" dirty="0"/>
          </a:p>
        </p:txBody>
      </p:sp>
      <p:sp>
        <p:nvSpPr>
          <p:cNvPr id="3" name="Slide Number Placeholder 2">
            <a:extLst>
              <a:ext uri="{FF2B5EF4-FFF2-40B4-BE49-F238E27FC236}">
                <a16:creationId xmlns:a16="http://schemas.microsoft.com/office/drawing/2014/main" id="{1ABB3DEE-9840-450D-3D55-77983158F60C}"/>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15</a:t>
            </a:fld>
            <a:endParaRPr lang="en-US" dirty="0"/>
          </a:p>
        </p:txBody>
      </p:sp>
    </p:spTree>
    <p:extLst>
      <p:ext uri="{BB962C8B-B14F-4D97-AF65-F5344CB8AC3E}">
        <p14:creationId xmlns:p14="http://schemas.microsoft.com/office/powerpoint/2010/main" val="1102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DE64-3F9F-4D7F-32EE-1A5265A5A1F5}"/>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AC32AACC-0D56-9098-7A40-D612295870CB}"/>
              </a:ext>
            </a:extLst>
          </p:cNvPr>
          <p:cNvSpPr>
            <a:spLocks noGrp="1"/>
          </p:cNvSpPr>
          <p:nvPr>
            <p:ph sz="quarter" idx="10"/>
          </p:nvPr>
        </p:nvSpPr>
        <p:spPr/>
        <p:txBody>
          <a:bodyPr/>
          <a:lstStyle/>
          <a:p>
            <a:pPr marL="457200" indent="-457200">
              <a:buFont typeface="+mj-lt"/>
              <a:buAutoNum type="arabicPeriod"/>
            </a:pPr>
            <a:r>
              <a:rPr lang="en-US" sz="2400" dirty="0">
                <a:solidFill>
                  <a:schemeClr val="bg1">
                    <a:lumMod val="75000"/>
                  </a:schemeClr>
                </a:solidFill>
              </a:rPr>
              <a:t>What is Risk Stratification?</a:t>
            </a:r>
          </a:p>
          <a:p>
            <a:pPr marL="457200" indent="-457200">
              <a:buFont typeface="+mj-lt"/>
              <a:buAutoNum type="arabicPeriod"/>
            </a:pPr>
            <a:r>
              <a:rPr lang="en-US" sz="2400" b="1" dirty="0"/>
              <a:t>Let’s use ML!</a:t>
            </a:r>
          </a:p>
          <a:p>
            <a:pPr marL="457200" indent="-457200">
              <a:buFont typeface="+mj-lt"/>
              <a:buAutoNum type="arabicPeriod"/>
            </a:pPr>
            <a:r>
              <a:rPr lang="en-US" sz="2400" dirty="0">
                <a:solidFill>
                  <a:schemeClr val="bg1">
                    <a:lumMod val="75000"/>
                  </a:schemeClr>
                </a:solidFill>
              </a:rPr>
              <a:t>Some Gotchas</a:t>
            </a:r>
          </a:p>
          <a:p>
            <a:pPr marL="457200" indent="-457200">
              <a:buFont typeface="+mj-lt"/>
              <a:buAutoNum type="arabicPeriod"/>
            </a:pPr>
            <a:r>
              <a:rPr lang="en-US" sz="2400" dirty="0">
                <a:solidFill>
                  <a:schemeClr val="bg1">
                    <a:lumMod val="75000"/>
                  </a:schemeClr>
                </a:solidFill>
              </a:rPr>
              <a:t>Risk Adjustment </a:t>
            </a:r>
          </a:p>
          <a:p>
            <a:endParaRPr lang="en-US" dirty="0"/>
          </a:p>
          <a:p>
            <a:endParaRPr lang="en-US" dirty="0"/>
          </a:p>
        </p:txBody>
      </p:sp>
    </p:spTree>
    <p:extLst>
      <p:ext uri="{BB962C8B-B14F-4D97-AF65-F5344CB8AC3E}">
        <p14:creationId xmlns:p14="http://schemas.microsoft.com/office/powerpoint/2010/main" val="343222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99A4-51E4-E0EB-5204-F62609AD1BCF}"/>
              </a:ext>
            </a:extLst>
          </p:cNvPr>
          <p:cNvSpPr>
            <a:spLocks noGrp="1"/>
          </p:cNvSpPr>
          <p:nvPr>
            <p:ph type="title"/>
          </p:nvPr>
        </p:nvSpPr>
        <p:spPr>
          <a:xfrm>
            <a:off x="152400" y="209550"/>
            <a:ext cx="8229600" cy="609600"/>
          </a:xfrm>
        </p:spPr>
        <p:txBody>
          <a:bodyPr/>
          <a:lstStyle/>
          <a:p>
            <a:r>
              <a:rPr lang="en-US" dirty="0"/>
              <a:t>Example: Congestive Heart Failure (CHF)</a:t>
            </a:r>
          </a:p>
        </p:txBody>
      </p:sp>
      <p:sp>
        <p:nvSpPr>
          <p:cNvPr id="3" name="Slide Number Placeholder 2">
            <a:extLst>
              <a:ext uri="{FF2B5EF4-FFF2-40B4-BE49-F238E27FC236}">
                <a16:creationId xmlns:a16="http://schemas.microsoft.com/office/drawing/2014/main" id="{379D74E2-4859-80C4-9DC2-A0C7E4065A44}"/>
              </a:ext>
            </a:extLst>
          </p:cNvPr>
          <p:cNvSpPr>
            <a:spLocks noGrp="1"/>
          </p:cNvSpPr>
          <p:nvPr>
            <p:ph type="sldNum" sz="quarter" idx="10"/>
          </p:nvPr>
        </p:nvSpPr>
        <p:spPr/>
        <p:txBody>
          <a:bodyPr/>
          <a:lstStyle/>
          <a:p>
            <a:fld id="{86CB4B4D-7CA3-9044-876B-883B54F8677D}" type="slidenum">
              <a:rPr lang="en-US" smtClean="0"/>
              <a:pPr/>
              <a:t>17</a:t>
            </a:fld>
            <a:endParaRPr lang="en-US" dirty="0"/>
          </a:p>
        </p:txBody>
      </p:sp>
      <p:pic>
        <p:nvPicPr>
          <p:cNvPr id="5" name="Picture 4" descr="A graph of patients with numbers and a red rectangle&#10;&#10;Description automatically generated">
            <a:extLst>
              <a:ext uri="{FF2B5EF4-FFF2-40B4-BE49-F238E27FC236}">
                <a16:creationId xmlns:a16="http://schemas.microsoft.com/office/drawing/2014/main" id="{8EF8D277-9506-CF20-3DE3-40417EE2C5C4}"/>
              </a:ext>
            </a:extLst>
          </p:cNvPr>
          <p:cNvPicPr>
            <a:picLocks noChangeAspect="1"/>
          </p:cNvPicPr>
          <p:nvPr/>
        </p:nvPicPr>
        <p:blipFill>
          <a:blip r:embed="rId3"/>
          <a:stretch>
            <a:fillRect/>
          </a:stretch>
        </p:blipFill>
        <p:spPr>
          <a:xfrm>
            <a:off x="2161665" y="788728"/>
            <a:ext cx="4820669" cy="3987124"/>
          </a:xfrm>
          <a:prstGeom prst="rect">
            <a:avLst/>
          </a:prstGeom>
        </p:spPr>
      </p:pic>
      <p:sp>
        <p:nvSpPr>
          <p:cNvPr id="7" name="TextBox 6">
            <a:extLst>
              <a:ext uri="{FF2B5EF4-FFF2-40B4-BE49-F238E27FC236}">
                <a16:creationId xmlns:a16="http://schemas.microsoft.com/office/drawing/2014/main" id="{6974DE61-1539-E943-B0F5-B4784C2AA118}"/>
              </a:ext>
            </a:extLst>
          </p:cNvPr>
          <p:cNvSpPr txBox="1"/>
          <p:nvPr/>
        </p:nvSpPr>
        <p:spPr>
          <a:xfrm>
            <a:off x="-76200" y="4881890"/>
            <a:ext cx="6807142" cy="261610"/>
          </a:xfrm>
          <a:prstGeom prst="rect">
            <a:avLst/>
          </a:prstGeom>
          <a:noFill/>
        </p:spPr>
        <p:txBody>
          <a:bodyPr wrap="square">
            <a:spAutoFit/>
          </a:bodyPr>
          <a:lstStyle/>
          <a:p>
            <a:r>
              <a:rPr lang="en-US" sz="1050" dirty="0">
                <a:hlinkClick r:id="rId4"/>
              </a:rPr>
              <a:t>https://</a:t>
            </a:r>
            <a:r>
              <a:rPr lang="en-US" sz="1050" dirty="0" err="1">
                <a:hlinkClick r:id="rId4"/>
              </a:rPr>
              <a:t>www.optum.com</a:t>
            </a:r>
            <a:r>
              <a:rPr lang="en-US" sz="1050" dirty="0">
                <a:hlinkClick r:id="rId4"/>
              </a:rPr>
              <a:t>/content/dam/</a:t>
            </a:r>
            <a:r>
              <a:rPr lang="en-US" sz="1050" dirty="0" err="1">
                <a:hlinkClick r:id="rId4"/>
              </a:rPr>
              <a:t>optum</a:t>
            </a:r>
            <a:r>
              <a:rPr lang="en-US" sz="1050" dirty="0">
                <a:hlinkClick r:id="rId4"/>
              </a:rPr>
              <a:t>/resources/</a:t>
            </a:r>
            <a:r>
              <a:rPr lang="en-US" sz="1050" dirty="0" err="1">
                <a:hlinkClick r:id="rId4"/>
              </a:rPr>
              <a:t>whitePapers</a:t>
            </a:r>
            <a:r>
              <a:rPr lang="en-US" sz="1050" dirty="0">
                <a:hlinkClick r:id="rId4"/>
              </a:rPr>
              <a:t>/7973_WhitePaper_PredictiveAnalytics.pdf</a:t>
            </a:r>
            <a:endParaRPr lang="en-US" sz="1050" dirty="0"/>
          </a:p>
        </p:txBody>
      </p:sp>
    </p:spTree>
    <p:extLst>
      <p:ext uri="{BB962C8B-B14F-4D97-AF65-F5344CB8AC3E}">
        <p14:creationId xmlns:p14="http://schemas.microsoft.com/office/powerpoint/2010/main" val="562723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99A4-51E4-E0EB-5204-F62609AD1BCF}"/>
              </a:ext>
            </a:extLst>
          </p:cNvPr>
          <p:cNvSpPr>
            <a:spLocks noGrp="1"/>
          </p:cNvSpPr>
          <p:nvPr>
            <p:ph type="title"/>
          </p:nvPr>
        </p:nvSpPr>
        <p:spPr>
          <a:xfrm>
            <a:off x="76200" y="241838"/>
            <a:ext cx="8229600" cy="609600"/>
          </a:xfrm>
        </p:spPr>
        <p:txBody>
          <a:bodyPr/>
          <a:lstStyle/>
          <a:p>
            <a:r>
              <a:rPr lang="en-US" dirty="0"/>
              <a:t>Example: EPIC Sepsis Module</a:t>
            </a:r>
          </a:p>
        </p:txBody>
      </p:sp>
      <p:sp>
        <p:nvSpPr>
          <p:cNvPr id="3" name="Slide Number Placeholder 2">
            <a:extLst>
              <a:ext uri="{FF2B5EF4-FFF2-40B4-BE49-F238E27FC236}">
                <a16:creationId xmlns:a16="http://schemas.microsoft.com/office/drawing/2014/main" id="{379D74E2-4859-80C4-9DC2-A0C7E4065A44}"/>
              </a:ext>
            </a:extLst>
          </p:cNvPr>
          <p:cNvSpPr>
            <a:spLocks noGrp="1"/>
          </p:cNvSpPr>
          <p:nvPr>
            <p:ph type="sldNum" sz="quarter" idx="10"/>
          </p:nvPr>
        </p:nvSpPr>
        <p:spPr/>
        <p:txBody>
          <a:bodyPr/>
          <a:lstStyle/>
          <a:p>
            <a:fld id="{86CB4B4D-7CA3-9044-876B-883B54F8677D}" type="slidenum">
              <a:rPr lang="en-US" smtClean="0"/>
              <a:pPr/>
              <a:t>18</a:t>
            </a:fld>
            <a:endParaRPr lang="en-US" dirty="0"/>
          </a:p>
        </p:txBody>
      </p:sp>
      <p:pic>
        <p:nvPicPr>
          <p:cNvPr id="6" name="Picture 5" descr="A screenshot of a graph&#10;&#10;Description automatically generated">
            <a:extLst>
              <a:ext uri="{FF2B5EF4-FFF2-40B4-BE49-F238E27FC236}">
                <a16:creationId xmlns:a16="http://schemas.microsoft.com/office/drawing/2014/main" id="{2DD2DBB0-49A0-5413-BDDE-75BB79F74DED}"/>
              </a:ext>
            </a:extLst>
          </p:cNvPr>
          <p:cNvPicPr>
            <a:picLocks noChangeAspect="1"/>
          </p:cNvPicPr>
          <p:nvPr/>
        </p:nvPicPr>
        <p:blipFill>
          <a:blip r:embed="rId3"/>
          <a:stretch>
            <a:fillRect/>
          </a:stretch>
        </p:blipFill>
        <p:spPr>
          <a:xfrm>
            <a:off x="2057400" y="971550"/>
            <a:ext cx="5181600" cy="3816096"/>
          </a:xfrm>
          <a:prstGeom prst="rect">
            <a:avLst/>
          </a:prstGeom>
        </p:spPr>
      </p:pic>
      <p:sp>
        <p:nvSpPr>
          <p:cNvPr id="9" name="TextBox 8">
            <a:extLst>
              <a:ext uri="{FF2B5EF4-FFF2-40B4-BE49-F238E27FC236}">
                <a16:creationId xmlns:a16="http://schemas.microsoft.com/office/drawing/2014/main" id="{EB03FBC9-49B3-2C26-DEAD-B31B98D2F1A1}"/>
              </a:ext>
            </a:extLst>
          </p:cNvPr>
          <p:cNvSpPr txBox="1"/>
          <p:nvPr/>
        </p:nvSpPr>
        <p:spPr>
          <a:xfrm>
            <a:off x="-34491" y="4907758"/>
            <a:ext cx="4388796" cy="230832"/>
          </a:xfrm>
          <a:prstGeom prst="rect">
            <a:avLst/>
          </a:prstGeom>
          <a:noFill/>
        </p:spPr>
        <p:txBody>
          <a:bodyPr wrap="square">
            <a:spAutoFit/>
          </a:bodyPr>
          <a:lstStyle/>
          <a:p>
            <a:r>
              <a:rPr lang="en-US" sz="900" dirty="0">
                <a:hlinkClick r:id="rId4"/>
              </a:rPr>
              <a:t>https://</a:t>
            </a:r>
            <a:r>
              <a:rPr lang="en-US" sz="900" dirty="0" err="1">
                <a:hlinkClick r:id="rId4"/>
              </a:rPr>
              <a:t>www.ncbi.nlm.nih.gov</a:t>
            </a:r>
            <a:r>
              <a:rPr lang="en-US" sz="900" dirty="0">
                <a:hlinkClick r:id="rId4"/>
              </a:rPr>
              <a:t>/</a:t>
            </a:r>
            <a:r>
              <a:rPr lang="en-US" sz="900" dirty="0" err="1">
                <a:hlinkClick r:id="rId4"/>
              </a:rPr>
              <a:t>pmc</a:t>
            </a:r>
            <a:r>
              <a:rPr lang="en-US" sz="900" dirty="0">
                <a:hlinkClick r:id="rId4"/>
              </a:rPr>
              <a:t>/articles/PMC10317482/</a:t>
            </a:r>
            <a:endParaRPr lang="en-US" sz="900" dirty="0"/>
          </a:p>
        </p:txBody>
      </p:sp>
    </p:spTree>
    <p:extLst>
      <p:ext uri="{BB962C8B-B14F-4D97-AF65-F5344CB8AC3E}">
        <p14:creationId xmlns:p14="http://schemas.microsoft.com/office/powerpoint/2010/main" val="350804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99A4-51E4-E0EB-5204-F62609AD1BCF}"/>
              </a:ext>
            </a:extLst>
          </p:cNvPr>
          <p:cNvSpPr>
            <a:spLocks noGrp="1"/>
          </p:cNvSpPr>
          <p:nvPr>
            <p:ph type="title"/>
          </p:nvPr>
        </p:nvSpPr>
        <p:spPr>
          <a:xfrm>
            <a:off x="304800" y="133350"/>
            <a:ext cx="8229600" cy="609600"/>
          </a:xfrm>
        </p:spPr>
        <p:txBody>
          <a:bodyPr/>
          <a:lstStyle/>
          <a:p>
            <a:r>
              <a:rPr lang="en-US" dirty="0"/>
              <a:t>Example:  Improve Palliative Care</a:t>
            </a:r>
          </a:p>
        </p:txBody>
      </p:sp>
      <p:sp>
        <p:nvSpPr>
          <p:cNvPr id="3" name="Slide Number Placeholder 2">
            <a:extLst>
              <a:ext uri="{FF2B5EF4-FFF2-40B4-BE49-F238E27FC236}">
                <a16:creationId xmlns:a16="http://schemas.microsoft.com/office/drawing/2014/main" id="{379D74E2-4859-80C4-9DC2-A0C7E4065A44}"/>
              </a:ext>
            </a:extLst>
          </p:cNvPr>
          <p:cNvSpPr>
            <a:spLocks noGrp="1"/>
          </p:cNvSpPr>
          <p:nvPr>
            <p:ph type="sldNum" sz="quarter" idx="10"/>
          </p:nvPr>
        </p:nvSpPr>
        <p:spPr/>
        <p:txBody>
          <a:bodyPr/>
          <a:lstStyle/>
          <a:p>
            <a:fld id="{86CB4B4D-7CA3-9044-876B-883B54F8677D}" type="slidenum">
              <a:rPr lang="en-US" smtClean="0"/>
              <a:pPr/>
              <a:t>19</a:t>
            </a:fld>
            <a:endParaRPr lang="en-US" dirty="0"/>
          </a:p>
        </p:txBody>
      </p:sp>
      <p:sp>
        <p:nvSpPr>
          <p:cNvPr id="7" name="TextBox 6">
            <a:extLst>
              <a:ext uri="{FF2B5EF4-FFF2-40B4-BE49-F238E27FC236}">
                <a16:creationId xmlns:a16="http://schemas.microsoft.com/office/drawing/2014/main" id="{849EA9BF-9216-6E13-09F2-E1C9DDB64BE8}"/>
              </a:ext>
            </a:extLst>
          </p:cNvPr>
          <p:cNvSpPr txBox="1"/>
          <p:nvPr/>
        </p:nvSpPr>
        <p:spPr>
          <a:xfrm>
            <a:off x="-76200" y="4881890"/>
            <a:ext cx="5546388" cy="261610"/>
          </a:xfrm>
          <a:prstGeom prst="rect">
            <a:avLst/>
          </a:prstGeom>
          <a:noFill/>
        </p:spPr>
        <p:txBody>
          <a:bodyPr wrap="square">
            <a:spAutoFit/>
          </a:bodyPr>
          <a:lstStyle/>
          <a:p>
            <a:r>
              <a:rPr lang="en-US" sz="1050" dirty="0">
                <a:hlinkClick r:id="rId3"/>
              </a:rPr>
              <a:t>https://</a:t>
            </a:r>
            <a:r>
              <a:rPr lang="en-US" sz="1050" dirty="0" err="1">
                <a:hlinkClick r:id="rId3"/>
              </a:rPr>
              <a:t>www.ncbi.nlm.nih.gov</a:t>
            </a:r>
            <a:r>
              <a:rPr lang="en-US" sz="1050" dirty="0">
                <a:hlinkClick r:id="rId3"/>
              </a:rPr>
              <a:t>/</a:t>
            </a:r>
            <a:r>
              <a:rPr lang="en-US" sz="1050" dirty="0" err="1">
                <a:hlinkClick r:id="rId3"/>
              </a:rPr>
              <a:t>pmc</a:t>
            </a:r>
            <a:r>
              <a:rPr lang="en-US" sz="1050" dirty="0">
                <a:hlinkClick r:id="rId3"/>
              </a:rPr>
              <a:t>/articles/PMC6290509/pdf/12911_2018_Article_677.pdf</a:t>
            </a:r>
            <a:endParaRPr lang="en-US" sz="1050" dirty="0"/>
          </a:p>
        </p:txBody>
      </p:sp>
      <p:pic>
        <p:nvPicPr>
          <p:cNvPr id="6" name="Picture 5" descr="A screenshot of a computer&#10;&#10;Description automatically generated">
            <a:extLst>
              <a:ext uri="{FF2B5EF4-FFF2-40B4-BE49-F238E27FC236}">
                <a16:creationId xmlns:a16="http://schemas.microsoft.com/office/drawing/2014/main" id="{82EE2252-9CC1-BA40-5877-0EF668FA075A}"/>
              </a:ext>
            </a:extLst>
          </p:cNvPr>
          <p:cNvPicPr>
            <a:picLocks noChangeAspect="1"/>
          </p:cNvPicPr>
          <p:nvPr/>
        </p:nvPicPr>
        <p:blipFill>
          <a:blip r:embed="rId4"/>
          <a:stretch>
            <a:fillRect/>
          </a:stretch>
        </p:blipFill>
        <p:spPr>
          <a:xfrm>
            <a:off x="533400" y="1138675"/>
            <a:ext cx="7772400" cy="2866150"/>
          </a:xfrm>
          <a:prstGeom prst="rect">
            <a:avLst/>
          </a:prstGeom>
          <a:ln w="25400">
            <a:solidFill>
              <a:schemeClr val="tx1"/>
            </a:solidFill>
          </a:ln>
        </p:spPr>
      </p:pic>
    </p:spTree>
    <p:extLst>
      <p:ext uri="{BB962C8B-B14F-4D97-AF65-F5344CB8AC3E}">
        <p14:creationId xmlns:p14="http://schemas.microsoft.com/office/powerpoint/2010/main" val="757599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DE64-3F9F-4D7F-32EE-1A5265A5A1F5}"/>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0379E0D5-E30C-2815-F1B0-BB8C92CDEB5D}"/>
              </a:ext>
            </a:extLst>
          </p:cNvPr>
          <p:cNvSpPr>
            <a:spLocks noGrp="1"/>
          </p:cNvSpPr>
          <p:nvPr>
            <p:ph sz="quarter" idx="10"/>
          </p:nvPr>
        </p:nvSpPr>
        <p:spPr/>
        <p:txBody>
          <a:bodyPr/>
          <a:lstStyle/>
          <a:p>
            <a:pPr marL="285750" indent="-285750">
              <a:buFont typeface="Arial" panose="020B0604020202020204" pitchFamily="34" charset="0"/>
              <a:buChar char="•"/>
            </a:pPr>
            <a:r>
              <a:rPr lang="en-US" sz="1800" dirty="0"/>
              <a:t>Assignment 0 is DUE on Thursday (Sep 5) </a:t>
            </a:r>
          </a:p>
          <a:p>
            <a:pPr marL="285750" indent="-285750">
              <a:buFont typeface="Arial" panose="020B0604020202020204" pitchFamily="34" charset="0"/>
              <a:buChar char="•"/>
            </a:pPr>
            <a:r>
              <a:rPr lang="en-US" sz="1800" dirty="0"/>
              <a:t>Assignment 1 is DUE next Thursday (Sep 12)</a:t>
            </a:r>
          </a:p>
          <a:p>
            <a:pPr marL="285750" indent="-285750">
              <a:buFont typeface="Arial" panose="020B0604020202020204" pitchFamily="34" charset="0"/>
              <a:buChar char="•"/>
            </a:pPr>
            <a:r>
              <a:rPr lang="en-US" sz="1800" dirty="0"/>
              <a:t>Final Project proposal (Milestone 1) due Oct 10</a:t>
            </a:r>
          </a:p>
        </p:txBody>
      </p:sp>
    </p:spTree>
    <p:extLst>
      <p:ext uri="{BB962C8B-B14F-4D97-AF65-F5344CB8AC3E}">
        <p14:creationId xmlns:p14="http://schemas.microsoft.com/office/powerpoint/2010/main" val="782700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3E0C70-D15A-6C1F-B3CF-AAB4338545E4}"/>
              </a:ext>
            </a:extLst>
          </p:cNvPr>
          <p:cNvPicPr>
            <a:picLocks noChangeAspect="1"/>
          </p:cNvPicPr>
          <p:nvPr/>
        </p:nvPicPr>
        <p:blipFill>
          <a:blip r:embed="rId3"/>
          <a:stretch>
            <a:fillRect/>
          </a:stretch>
        </p:blipFill>
        <p:spPr>
          <a:xfrm>
            <a:off x="2133600" y="895350"/>
            <a:ext cx="4599226" cy="3725058"/>
          </a:xfrm>
          <a:prstGeom prst="rect">
            <a:avLst/>
          </a:prstGeom>
        </p:spPr>
      </p:pic>
      <p:sp>
        <p:nvSpPr>
          <p:cNvPr id="3" name="TextBox 2">
            <a:extLst>
              <a:ext uri="{FF2B5EF4-FFF2-40B4-BE49-F238E27FC236}">
                <a16:creationId xmlns:a16="http://schemas.microsoft.com/office/drawing/2014/main" id="{6CAA4C34-443B-E598-3B7F-AD58DDE0CD8E}"/>
              </a:ext>
            </a:extLst>
          </p:cNvPr>
          <p:cNvSpPr txBox="1"/>
          <p:nvPr/>
        </p:nvSpPr>
        <p:spPr>
          <a:xfrm>
            <a:off x="1600200" y="133350"/>
            <a:ext cx="6172200" cy="523220"/>
          </a:xfrm>
          <a:prstGeom prst="rect">
            <a:avLst/>
          </a:prstGeom>
          <a:noFill/>
        </p:spPr>
        <p:txBody>
          <a:bodyPr wrap="square" rtlCol="0">
            <a:spAutoFit/>
          </a:bodyPr>
          <a:lstStyle/>
          <a:p>
            <a:r>
              <a:rPr lang="en-US" sz="1400" i="1" dirty="0"/>
              <a:t>Predict the mortality of patient (yes/no) occurring within 12m, using EHR data of that patient from the prior year.</a:t>
            </a:r>
          </a:p>
        </p:txBody>
      </p:sp>
    </p:spTree>
    <p:extLst>
      <p:ext uri="{BB962C8B-B14F-4D97-AF65-F5344CB8AC3E}">
        <p14:creationId xmlns:p14="http://schemas.microsoft.com/office/powerpoint/2010/main" val="315564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screenshot of a report&#10;&#10;Description automatically generated">
            <a:extLst>
              <a:ext uri="{FF2B5EF4-FFF2-40B4-BE49-F238E27FC236}">
                <a16:creationId xmlns:a16="http://schemas.microsoft.com/office/drawing/2014/main" id="{4630E3A9-BB71-9870-B60E-0AF27EBB0A93}"/>
              </a:ext>
            </a:extLst>
          </p:cNvPr>
          <p:cNvPicPr>
            <a:picLocks noChangeAspect="1"/>
          </p:cNvPicPr>
          <p:nvPr/>
        </p:nvPicPr>
        <p:blipFill>
          <a:blip r:embed="rId3"/>
          <a:stretch>
            <a:fillRect/>
          </a:stretch>
        </p:blipFill>
        <p:spPr>
          <a:xfrm>
            <a:off x="990600" y="209550"/>
            <a:ext cx="6461823" cy="4375953"/>
          </a:xfrm>
          <a:prstGeom prst="rect">
            <a:avLst/>
          </a:prstGeom>
        </p:spPr>
      </p:pic>
    </p:spTree>
    <p:extLst>
      <p:ext uri="{BB962C8B-B14F-4D97-AF65-F5344CB8AC3E}">
        <p14:creationId xmlns:p14="http://schemas.microsoft.com/office/powerpoint/2010/main" val="283568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7112692-6AFD-0B72-AA32-F7C986248EB8}"/>
              </a:ext>
            </a:extLst>
          </p:cNvPr>
          <p:cNvGraphicFramePr>
            <a:graphicFrameLocks noGrp="1"/>
          </p:cNvGraphicFramePr>
          <p:nvPr>
            <p:extLst>
              <p:ext uri="{D42A27DB-BD31-4B8C-83A1-F6EECF244321}">
                <p14:modId xmlns:p14="http://schemas.microsoft.com/office/powerpoint/2010/main" val="1167235937"/>
              </p:ext>
            </p:extLst>
          </p:nvPr>
        </p:nvGraphicFramePr>
        <p:xfrm>
          <a:off x="545833" y="1423670"/>
          <a:ext cx="5334000" cy="2148840"/>
        </p:xfrm>
        <a:graphic>
          <a:graphicData uri="http://schemas.openxmlformats.org/drawingml/2006/table">
            <a:tbl>
              <a:tblPr firstRow="1" bandRow="1">
                <a:tableStyleId>{5C22544A-7EE6-4342-B048-85BDC9FD1C3A}</a:tableStyleId>
              </a:tblPr>
              <a:tblGrid>
                <a:gridCol w="2420056">
                  <a:extLst>
                    <a:ext uri="{9D8B030D-6E8A-4147-A177-3AD203B41FA5}">
                      <a16:colId xmlns:a16="http://schemas.microsoft.com/office/drawing/2014/main" val="3014732636"/>
                    </a:ext>
                  </a:extLst>
                </a:gridCol>
                <a:gridCol w="2913944">
                  <a:extLst>
                    <a:ext uri="{9D8B030D-6E8A-4147-A177-3AD203B41FA5}">
                      <a16:colId xmlns:a16="http://schemas.microsoft.com/office/drawing/2014/main" val="3571751729"/>
                    </a:ext>
                  </a:extLst>
                </a:gridCol>
              </a:tblGrid>
              <a:tr h="370840">
                <a:tc>
                  <a:txBody>
                    <a:bodyPr/>
                    <a:lstStyle/>
                    <a:p>
                      <a:r>
                        <a:rPr lang="en-US" sz="1400" dirty="0"/>
                        <a:t>Old-Fashioned </a:t>
                      </a:r>
                    </a:p>
                  </a:txBody>
                  <a:tcPr/>
                </a:tc>
                <a:tc>
                  <a:txBody>
                    <a:bodyPr/>
                    <a:lstStyle/>
                    <a:p>
                      <a:r>
                        <a:rPr lang="en-US" sz="1400" dirty="0"/>
                        <a:t>ML-Powered</a:t>
                      </a:r>
                    </a:p>
                  </a:txBody>
                  <a:tcPr/>
                </a:tc>
                <a:extLst>
                  <a:ext uri="{0D108BD9-81ED-4DB2-BD59-A6C34878D82A}">
                    <a16:rowId xmlns:a16="http://schemas.microsoft.com/office/drawing/2014/main" val="1820032390"/>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38909541"/>
                  </a:ext>
                </a:extLst>
              </a:tr>
              <a:tr h="370840">
                <a:tc>
                  <a:txBody>
                    <a:bodyPr/>
                    <a:lstStyle/>
                    <a:p>
                      <a:r>
                        <a:rPr lang="en-US" sz="1400" dirty="0"/>
                        <a:t>Screen patients manually</a:t>
                      </a:r>
                    </a:p>
                  </a:txBody>
                  <a:tcPr/>
                </a:tc>
                <a:tc>
                  <a:txBody>
                    <a:bodyPr/>
                    <a:lstStyle/>
                    <a:p>
                      <a:r>
                        <a:rPr lang="en-US" sz="1400" dirty="0"/>
                        <a:t>Compute score for entire population at once</a:t>
                      </a:r>
                    </a:p>
                  </a:txBody>
                  <a:tcPr/>
                </a:tc>
                <a:extLst>
                  <a:ext uri="{0D108BD9-81ED-4DB2-BD59-A6C34878D82A}">
                    <a16:rowId xmlns:a16="http://schemas.microsoft.com/office/drawing/2014/main" val="2741878732"/>
                  </a:ext>
                </a:extLst>
              </a:tr>
              <a:tr h="370840">
                <a:tc>
                  <a:txBody>
                    <a:bodyPr/>
                    <a:lstStyle/>
                    <a:p>
                      <a:r>
                        <a:rPr lang="en-US" sz="1400" dirty="0"/>
                        <a:t>Hand-crafted rules</a:t>
                      </a:r>
                      <a:br>
                        <a:rPr lang="en-US" sz="1400" dirty="0"/>
                      </a:br>
                      <a:endParaRPr lang="en-US" sz="1400" dirty="0"/>
                    </a:p>
                  </a:txBody>
                  <a:tcPr/>
                </a:tc>
                <a:tc>
                  <a:txBody>
                    <a:bodyPr/>
                    <a:lstStyle/>
                    <a:p>
                      <a:r>
                        <a:rPr lang="en-US" sz="1400" dirty="0"/>
                        <a:t>Algorithmically selected features</a:t>
                      </a:r>
                    </a:p>
                  </a:txBody>
                  <a:tcPr/>
                </a:tc>
                <a:extLst>
                  <a:ext uri="{0D108BD9-81ED-4DB2-BD59-A6C34878D82A}">
                    <a16:rowId xmlns:a16="http://schemas.microsoft.com/office/drawing/2014/main" val="2451566250"/>
                  </a:ext>
                </a:extLst>
              </a:tr>
              <a:tr h="370840">
                <a:tc>
                  <a:txBody>
                    <a:bodyPr/>
                    <a:lstStyle/>
                    <a:p>
                      <a:r>
                        <a:rPr lang="en-US" sz="1400" dirty="0"/>
                        <a:t>Not optimal</a:t>
                      </a:r>
                    </a:p>
                  </a:txBody>
                  <a:tcPr/>
                </a:tc>
                <a:tc>
                  <a:txBody>
                    <a:bodyPr/>
                    <a:lstStyle/>
                    <a:p>
                      <a:r>
                        <a:rPr lang="en-US" sz="1400" dirty="0"/>
                        <a:t>(Locally) optimized cost function</a:t>
                      </a:r>
                    </a:p>
                  </a:txBody>
                  <a:tcPr/>
                </a:tc>
                <a:extLst>
                  <a:ext uri="{0D108BD9-81ED-4DB2-BD59-A6C34878D82A}">
                    <a16:rowId xmlns:a16="http://schemas.microsoft.com/office/drawing/2014/main" val="2851781532"/>
                  </a:ext>
                </a:extLst>
              </a:tr>
            </a:tbl>
          </a:graphicData>
        </a:graphic>
      </p:graphicFrame>
      <p:sp>
        <p:nvSpPr>
          <p:cNvPr id="2" name="Title 1">
            <a:extLst>
              <a:ext uri="{FF2B5EF4-FFF2-40B4-BE49-F238E27FC236}">
                <a16:creationId xmlns:a16="http://schemas.microsoft.com/office/drawing/2014/main" id="{0E7C1829-5973-8E13-CA56-02D927C6F07E}"/>
              </a:ext>
            </a:extLst>
          </p:cNvPr>
          <p:cNvSpPr>
            <a:spLocks noGrp="1"/>
          </p:cNvSpPr>
          <p:nvPr>
            <p:ph type="title"/>
          </p:nvPr>
        </p:nvSpPr>
        <p:spPr/>
        <p:txBody>
          <a:bodyPr/>
          <a:lstStyle/>
          <a:p>
            <a:r>
              <a:rPr lang="en-US" dirty="0"/>
              <a:t>Wow – What an Improvement!</a:t>
            </a:r>
          </a:p>
        </p:txBody>
      </p:sp>
      <p:pic>
        <p:nvPicPr>
          <p:cNvPr id="1026" name="Picture 2">
            <a:extLst>
              <a:ext uri="{FF2B5EF4-FFF2-40B4-BE49-F238E27FC236}">
                <a16:creationId xmlns:a16="http://schemas.microsoft.com/office/drawing/2014/main" id="{845EF95A-ED0B-B49D-1388-3FE7166CA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38150"/>
            <a:ext cx="3027980" cy="37147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E0DBF0-7571-C255-9F8A-B40FD6A8B825}"/>
              </a:ext>
            </a:extLst>
          </p:cNvPr>
          <p:cNvSpPr/>
          <p:nvPr/>
        </p:nvSpPr>
        <p:spPr bwMode="auto">
          <a:xfrm>
            <a:off x="565404" y="2647950"/>
            <a:ext cx="5334000" cy="5384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5" name="Rectangle 4">
            <a:extLst>
              <a:ext uri="{FF2B5EF4-FFF2-40B4-BE49-F238E27FC236}">
                <a16:creationId xmlns:a16="http://schemas.microsoft.com/office/drawing/2014/main" id="{BA170106-8005-4BB1-424B-E9C2A0A3969D}"/>
              </a:ext>
            </a:extLst>
          </p:cNvPr>
          <p:cNvSpPr/>
          <p:nvPr/>
        </p:nvSpPr>
        <p:spPr bwMode="auto">
          <a:xfrm>
            <a:off x="565404" y="3130042"/>
            <a:ext cx="5334000" cy="53848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18113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1D949-CCE3-030E-4945-AA55AC8BE1FF}"/>
              </a:ext>
            </a:extLst>
          </p:cNvPr>
          <p:cNvSpPr>
            <a:spLocks noGrp="1"/>
          </p:cNvSpPr>
          <p:nvPr>
            <p:ph type="sldNum" sz="quarter" idx="10"/>
          </p:nvPr>
        </p:nvSpPr>
        <p:spPr/>
        <p:txBody>
          <a:bodyPr/>
          <a:lstStyle/>
          <a:p>
            <a:fld id="{86CB4B4D-7CA3-9044-876B-883B54F8677D}" type="slidenum">
              <a:rPr lang="en-US" smtClean="0"/>
              <a:pPr/>
              <a:t>23</a:t>
            </a:fld>
            <a:endParaRPr lang="en-US" dirty="0"/>
          </a:p>
        </p:txBody>
      </p:sp>
      <p:pic>
        <p:nvPicPr>
          <p:cNvPr id="4" name="Picture 3" descr="A person in a suit and tie waving&#10;&#10;Description automatically generated">
            <a:extLst>
              <a:ext uri="{FF2B5EF4-FFF2-40B4-BE49-F238E27FC236}">
                <a16:creationId xmlns:a16="http://schemas.microsoft.com/office/drawing/2014/main" id="{6BAC5CF0-1C13-668A-6EF2-F2AE2811160A}"/>
              </a:ext>
            </a:extLst>
          </p:cNvPr>
          <p:cNvPicPr>
            <a:picLocks noChangeAspect="1"/>
          </p:cNvPicPr>
          <p:nvPr/>
        </p:nvPicPr>
        <p:blipFill>
          <a:blip r:embed="rId3"/>
          <a:stretch>
            <a:fillRect/>
          </a:stretch>
        </p:blipFill>
        <p:spPr>
          <a:xfrm>
            <a:off x="1971483" y="0"/>
            <a:ext cx="5201034" cy="5143500"/>
          </a:xfrm>
          <a:prstGeom prst="rect">
            <a:avLst/>
          </a:prstGeom>
        </p:spPr>
      </p:pic>
    </p:spTree>
    <p:extLst>
      <p:ext uri="{BB962C8B-B14F-4D97-AF65-F5344CB8AC3E}">
        <p14:creationId xmlns:p14="http://schemas.microsoft.com/office/powerpoint/2010/main" val="34437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DE64-3F9F-4D7F-32EE-1A5265A5A1F5}"/>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AC32AACC-0D56-9098-7A40-D612295870CB}"/>
              </a:ext>
            </a:extLst>
          </p:cNvPr>
          <p:cNvSpPr>
            <a:spLocks noGrp="1"/>
          </p:cNvSpPr>
          <p:nvPr>
            <p:ph sz="quarter" idx="10"/>
          </p:nvPr>
        </p:nvSpPr>
        <p:spPr/>
        <p:txBody>
          <a:bodyPr/>
          <a:lstStyle/>
          <a:p>
            <a:pPr marL="457200" indent="-457200">
              <a:buFont typeface="+mj-lt"/>
              <a:buAutoNum type="arabicPeriod"/>
            </a:pPr>
            <a:r>
              <a:rPr lang="en-US" sz="2400" dirty="0">
                <a:solidFill>
                  <a:schemeClr val="bg1">
                    <a:lumMod val="65000"/>
                  </a:schemeClr>
                </a:solidFill>
              </a:rPr>
              <a:t>What is Risk Stratification? </a:t>
            </a:r>
          </a:p>
          <a:p>
            <a:pPr marL="457200" indent="-457200">
              <a:buFont typeface="+mj-lt"/>
              <a:buAutoNum type="arabicPeriod"/>
            </a:pPr>
            <a:r>
              <a:rPr lang="en-US" sz="2400" dirty="0">
                <a:solidFill>
                  <a:schemeClr val="bg1">
                    <a:lumMod val="65000"/>
                  </a:schemeClr>
                </a:solidFill>
              </a:rPr>
              <a:t>Let’s use ML!</a:t>
            </a:r>
          </a:p>
          <a:p>
            <a:pPr marL="457200" indent="-457200">
              <a:buFont typeface="+mj-lt"/>
              <a:buAutoNum type="arabicPeriod"/>
            </a:pPr>
            <a:r>
              <a:rPr lang="en-US" sz="2400" b="1" dirty="0"/>
              <a:t>Some Gotchas</a:t>
            </a:r>
          </a:p>
          <a:p>
            <a:pPr marL="457200" indent="-457200">
              <a:buFont typeface="+mj-lt"/>
              <a:buAutoNum type="arabicPeriod"/>
            </a:pPr>
            <a:r>
              <a:rPr lang="en-US" sz="2400" dirty="0">
                <a:solidFill>
                  <a:schemeClr val="bg1">
                    <a:lumMod val="65000"/>
                  </a:schemeClr>
                </a:solidFill>
              </a:rPr>
              <a:t>Risk Adjustment </a:t>
            </a:r>
          </a:p>
          <a:p>
            <a:endParaRPr lang="en-US" dirty="0"/>
          </a:p>
          <a:p>
            <a:endParaRPr lang="en-US" dirty="0"/>
          </a:p>
        </p:txBody>
      </p:sp>
    </p:spTree>
    <p:extLst>
      <p:ext uri="{BB962C8B-B14F-4D97-AF65-F5344CB8AC3E}">
        <p14:creationId xmlns:p14="http://schemas.microsoft.com/office/powerpoint/2010/main" val="563019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E91A-18A3-30A7-C749-54E90BB611DB}"/>
              </a:ext>
            </a:extLst>
          </p:cNvPr>
          <p:cNvSpPr>
            <a:spLocks noGrp="1"/>
          </p:cNvSpPr>
          <p:nvPr>
            <p:ph type="title"/>
          </p:nvPr>
        </p:nvSpPr>
        <p:spPr>
          <a:xfrm>
            <a:off x="457200" y="2266950"/>
            <a:ext cx="8686800" cy="609600"/>
          </a:xfrm>
        </p:spPr>
        <p:txBody>
          <a:bodyPr/>
          <a:lstStyle/>
          <a:p>
            <a:r>
              <a:rPr lang="en-US" dirty="0"/>
              <a:t>Gotcha 1:</a:t>
            </a:r>
            <a:br>
              <a:rPr lang="en-US" dirty="0"/>
            </a:br>
            <a:br>
              <a:rPr lang="en-US" dirty="0"/>
            </a:br>
            <a:r>
              <a:rPr lang="en-US" dirty="0"/>
              <a:t>Overparametrized Models</a:t>
            </a:r>
          </a:p>
        </p:txBody>
      </p:sp>
      <p:sp>
        <p:nvSpPr>
          <p:cNvPr id="3" name="Slide Number Placeholder 2">
            <a:extLst>
              <a:ext uri="{FF2B5EF4-FFF2-40B4-BE49-F238E27FC236}">
                <a16:creationId xmlns:a16="http://schemas.microsoft.com/office/drawing/2014/main" id="{027A11E1-1443-F122-810B-DA80560BF095}"/>
              </a:ext>
            </a:extLst>
          </p:cNvPr>
          <p:cNvSpPr>
            <a:spLocks noGrp="1"/>
          </p:cNvSpPr>
          <p:nvPr>
            <p:ph type="sldNum" sz="quarter" idx="10"/>
          </p:nvPr>
        </p:nvSpPr>
        <p:spPr/>
        <p:txBody>
          <a:bodyPr/>
          <a:lstStyle/>
          <a:p>
            <a:fld id="{86CB4B4D-7CA3-9044-876B-883B54F8677D}" type="slidenum">
              <a:rPr lang="en-US" smtClean="0"/>
              <a:pPr/>
              <a:t>25</a:t>
            </a:fld>
            <a:endParaRPr lang="en-US" dirty="0"/>
          </a:p>
        </p:txBody>
      </p:sp>
    </p:spTree>
    <p:extLst>
      <p:ext uri="{BB962C8B-B14F-4D97-AF65-F5344CB8AC3E}">
        <p14:creationId xmlns:p14="http://schemas.microsoft.com/office/powerpoint/2010/main" val="3813954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newspaper&#10;&#10;Description automatically generated">
            <a:extLst>
              <a:ext uri="{FF2B5EF4-FFF2-40B4-BE49-F238E27FC236}">
                <a16:creationId xmlns:a16="http://schemas.microsoft.com/office/drawing/2014/main" id="{1D45F9E9-76FB-DB05-CA80-1AC334B82817}"/>
              </a:ext>
            </a:extLst>
          </p:cNvPr>
          <p:cNvPicPr>
            <a:picLocks noChangeAspect="1"/>
          </p:cNvPicPr>
          <p:nvPr/>
        </p:nvPicPr>
        <p:blipFill>
          <a:blip r:embed="rId3"/>
          <a:stretch>
            <a:fillRect/>
          </a:stretch>
        </p:blipFill>
        <p:spPr>
          <a:xfrm>
            <a:off x="381000" y="0"/>
            <a:ext cx="7772400" cy="4181564"/>
          </a:xfrm>
          <a:prstGeom prst="rect">
            <a:avLst/>
          </a:prstGeom>
        </p:spPr>
      </p:pic>
      <p:sp>
        <p:nvSpPr>
          <p:cNvPr id="3" name="TextBox 2">
            <a:extLst>
              <a:ext uri="{FF2B5EF4-FFF2-40B4-BE49-F238E27FC236}">
                <a16:creationId xmlns:a16="http://schemas.microsoft.com/office/drawing/2014/main" id="{91DCAC90-CFA0-7BCA-DEF1-321920577427}"/>
              </a:ext>
            </a:extLst>
          </p:cNvPr>
          <p:cNvSpPr txBox="1"/>
          <p:nvPr/>
        </p:nvSpPr>
        <p:spPr>
          <a:xfrm>
            <a:off x="0" y="4552950"/>
            <a:ext cx="4267200" cy="253916"/>
          </a:xfrm>
          <a:prstGeom prst="rect">
            <a:avLst/>
          </a:prstGeom>
          <a:noFill/>
        </p:spPr>
        <p:txBody>
          <a:bodyPr wrap="square" rtlCol="0">
            <a:spAutoFit/>
          </a:bodyPr>
          <a:lstStyle/>
          <a:p>
            <a:r>
              <a:rPr lang="en-US" sz="1050" dirty="0">
                <a:hlinkClick r:id="rId4"/>
              </a:rPr>
              <a:t>https://www.ncbi.nlm.nih.gov/pmc/articles/PMC8441221/#SP1</a:t>
            </a:r>
            <a:r>
              <a:rPr lang="en-US" sz="1050" dirty="0"/>
              <a:t> </a:t>
            </a:r>
          </a:p>
        </p:txBody>
      </p:sp>
    </p:spTree>
    <p:extLst>
      <p:ext uri="{BB962C8B-B14F-4D97-AF65-F5344CB8AC3E}">
        <p14:creationId xmlns:p14="http://schemas.microsoft.com/office/powerpoint/2010/main" val="1000520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890538-114D-1027-08DA-1475C07B7D1B}"/>
              </a:ext>
            </a:extLst>
          </p:cNvPr>
          <p:cNvSpPr>
            <a:spLocks noGrp="1"/>
          </p:cNvSpPr>
          <p:nvPr>
            <p:ph type="sldNum" sz="quarter" idx="10"/>
          </p:nvPr>
        </p:nvSpPr>
        <p:spPr/>
        <p:txBody>
          <a:bodyPr/>
          <a:lstStyle/>
          <a:p>
            <a:fld id="{86CB4B4D-7CA3-9044-876B-883B54F8677D}" type="slidenum">
              <a:rPr lang="en-US" smtClean="0"/>
              <a:pPr/>
              <a:t>27</a:t>
            </a:fld>
            <a:endParaRPr lang="en-US" dirty="0"/>
          </a:p>
        </p:txBody>
      </p:sp>
      <p:pic>
        <p:nvPicPr>
          <p:cNvPr id="4" name="Picture 3" descr="A screenshot of a test&#10;&#10;Description automatically generated">
            <a:extLst>
              <a:ext uri="{FF2B5EF4-FFF2-40B4-BE49-F238E27FC236}">
                <a16:creationId xmlns:a16="http://schemas.microsoft.com/office/drawing/2014/main" id="{797C7F87-B26D-3FD2-27BD-46434522314D}"/>
              </a:ext>
            </a:extLst>
          </p:cNvPr>
          <p:cNvPicPr>
            <a:picLocks noChangeAspect="1"/>
          </p:cNvPicPr>
          <p:nvPr/>
        </p:nvPicPr>
        <p:blipFill rotWithShape="1">
          <a:blip r:embed="rId3"/>
          <a:srcRect b="21535"/>
          <a:stretch/>
        </p:blipFill>
        <p:spPr>
          <a:xfrm>
            <a:off x="1478840" y="41192"/>
            <a:ext cx="5679108" cy="4674142"/>
          </a:xfrm>
          <a:prstGeom prst="rect">
            <a:avLst/>
          </a:prstGeom>
        </p:spPr>
      </p:pic>
    </p:spTree>
    <p:extLst>
      <p:ext uri="{BB962C8B-B14F-4D97-AF65-F5344CB8AC3E}">
        <p14:creationId xmlns:p14="http://schemas.microsoft.com/office/powerpoint/2010/main" val="2849528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04A3-6D67-FCBA-9A2A-E18B6DBE652E}"/>
              </a:ext>
            </a:extLst>
          </p:cNvPr>
          <p:cNvSpPr>
            <a:spLocks noGrp="1"/>
          </p:cNvSpPr>
          <p:nvPr>
            <p:ph type="title"/>
          </p:nvPr>
        </p:nvSpPr>
        <p:spPr>
          <a:xfrm>
            <a:off x="609600" y="1809750"/>
            <a:ext cx="8229600" cy="609600"/>
          </a:xfrm>
        </p:spPr>
        <p:txBody>
          <a:bodyPr/>
          <a:lstStyle/>
          <a:p>
            <a:r>
              <a:rPr lang="en-US" dirty="0"/>
              <a:t>Regularization encourages smaller weights.</a:t>
            </a:r>
            <a:br>
              <a:rPr lang="en-US" dirty="0"/>
            </a:br>
            <a:br>
              <a:rPr lang="en-US" dirty="0"/>
            </a:br>
            <a:r>
              <a:rPr lang="en-US" dirty="0"/>
              <a:t>L1-regularization encourages ‘sparse’ models</a:t>
            </a:r>
          </a:p>
        </p:txBody>
      </p:sp>
      <p:sp>
        <p:nvSpPr>
          <p:cNvPr id="3" name="Slide Number Placeholder 2">
            <a:extLst>
              <a:ext uri="{FF2B5EF4-FFF2-40B4-BE49-F238E27FC236}">
                <a16:creationId xmlns:a16="http://schemas.microsoft.com/office/drawing/2014/main" id="{4FB136DD-8149-A9F3-2A1B-4E3FD2C55E14}"/>
              </a:ext>
            </a:extLst>
          </p:cNvPr>
          <p:cNvSpPr>
            <a:spLocks noGrp="1"/>
          </p:cNvSpPr>
          <p:nvPr>
            <p:ph type="sldNum" sz="quarter" idx="10"/>
          </p:nvPr>
        </p:nvSpPr>
        <p:spPr/>
        <p:txBody>
          <a:bodyPr/>
          <a:lstStyle/>
          <a:p>
            <a:fld id="{86CB4B4D-7CA3-9044-876B-883B54F8677D}" type="slidenum">
              <a:rPr lang="en-US" smtClean="0"/>
              <a:pPr/>
              <a:t>28</a:t>
            </a:fld>
            <a:endParaRPr lang="en-US" dirty="0"/>
          </a:p>
        </p:txBody>
      </p:sp>
    </p:spTree>
    <p:extLst>
      <p:ext uri="{BB962C8B-B14F-4D97-AF65-F5344CB8AC3E}">
        <p14:creationId xmlns:p14="http://schemas.microsoft.com/office/powerpoint/2010/main" val="4151597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mathematical equation with black text&#10;&#10;Description automatically generated">
            <a:extLst>
              <a:ext uri="{FF2B5EF4-FFF2-40B4-BE49-F238E27FC236}">
                <a16:creationId xmlns:a16="http://schemas.microsoft.com/office/drawing/2014/main" id="{3C9264DF-7782-8E49-238A-B818C94DFBFF}"/>
              </a:ext>
            </a:extLst>
          </p:cNvPr>
          <p:cNvPicPr>
            <a:picLocks noChangeAspect="1"/>
          </p:cNvPicPr>
          <p:nvPr/>
        </p:nvPicPr>
        <p:blipFill>
          <a:blip r:embed="rId3"/>
          <a:stretch>
            <a:fillRect/>
          </a:stretch>
        </p:blipFill>
        <p:spPr>
          <a:xfrm>
            <a:off x="965662" y="124112"/>
            <a:ext cx="6600319" cy="1228783"/>
          </a:xfrm>
          <a:prstGeom prst="rect">
            <a:avLst/>
          </a:prstGeom>
        </p:spPr>
      </p:pic>
      <p:pic>
        <p:nvPicPr>
          <p:cNvPr id="21" name="Picture 20">
            <a:extLst>
              <a:ext uri="{FF2B5EF4-FFF2-40B4-BE49-F238E27FC236}">
                <a16:creationId xmlns:a16="http://schemas.microsoft.com/office/drawing/2014/main" id="{33D0D08B-2185-123B-E032-14BF65121F16}"/>
              </a:ext>
            </a:extLst>
          </p:cNvPr>
          <p:cNvPicPr>
            <a:picLocks noChangeAspect="1"/>
          </p:cNvPicPr>
          <p:nvPr/>
        </p:nvPicPr>
        <p:blipFill>
          <a:blip r:embed="rId4"/>
          <a:stretch>
            <a:fillRect/>
          </a:stretch>
        </p:blipFill>
        <p:spPr>
          <a:xfrm>
            <a:off x="1014153" y="1234781"/>
            <a:ext cx="6377247" cy="526562"/>
          </a:xfrm>
          <a:prstGeom prst="rect">
            <a:avLst/>
          </a:prstGeom>
        </p:spPr>
      </p:pic>
      <p:pic>
        <p:nvPicPr>
          <p:cNvPr id="23" name="Picture 22">
            <a:extLst>
              <a:ext uri="{FF2B5EF4-FFF2-40B4-BE49-F238E27FC236}">
                <a16:creationId xmlns:a16="http://schemas.microsoft.com/office/drawing/2014/main" id="{2C821CA6-8EA4-098D-1BB9-7E07C23E7AF8}"/>
              </a:ext>
            </a:extLst>
          </p:cNvPr>
          <p:cNvPicPr>
            <a:picLocks noChangeAspect="1"/>
          </p:cNvPicPr>
          <p:nvPr/>
        </p:nvPicPr>
        <p:blipFill>
          <a:blip r:embed="rId5"/>
          <a:stretch>
            <a:fillRect/>
          </a:stretch>
        </p:blipFill>
        <p:spPr>
          <a:xfrm>
            <a:off x="1051560" y="1899940"/>
            <a:ext cx="6138949" cy="671810"/>
          </a:xfrm>
          <a:prstGeom prst="rect">
            <a:avLst/>
          </a:prstGeom>
        </p:spPr>
      </p:pic>
      <p:pic>
        <p:nvPicPr>
          <p:cNvPr id="27" name="Picture 26">
            <a:extLst>
              <a:ext uri="{FF2B5EF4-FFF2-40B4-BE49-F238E27FC236}">
                <a16:creationId xmlns:a16="http://schemas.microsoft.com/office/drawing/2014/main" id="{ABF83017-1301-0E04-F362-2DBE80669019}"/>
              </a:ext>
            </a:extLst>
          </p:cNvPr>
          <p:cNvPicPr>
            <a:picLocks noChangeAspect="1"/>
          </p:cNvPicPr>
          <p:nvPr/>
        </p:nvPicPr>
        <p:blipFill>
          <a:blip r:embed="rId6"/>
          <a:stretch>
            <a:fillRect/>
          </a:stretch>
        </p:blipFill>
        <p:spPr>
          <a:xfrm>
            <a:off x="1143000" y="2739783"/>
            <a:ext cx="5029200" cy="364264"/>
          </a:xfrm>
          <a:prstGeom prst="rect">
            <a:avLst/>
          </a:prstGeom>
        </p:spPr>
      </p:pic>
      <p:pic>
        <p:nvPicPr>
          <p:cNvPr id="29" name="Picture 28" descr="A black and white math symbol&#10;&#10;Description automatically generated">
            <a:extLst>
              <a:ext uri="{FF2B5EF4-FFF2-40B4-BE49-F238E27FC236}">
                <a16:creationId xmlns:a16="http://schemas.microsoft.com/office/drawing/2014/main" id="{9017D049-DF77-DE7A-E4F3-F2D917DAD7C0}"/>
              </a:ext>
            </a:extLst>
          </p:cNvPr>
          <p:cNvPicPr>
            <a:picLocks noChangeAspect="1"/>
          </p:cNvPicPr>
          <p:nvPr/>
        </p:nvPicPr>
        <p:blipFill>
          <a:blip r:embed="rId7"/>
          <a:stretch>
            <a:fillRect/>
          </a:stretch>
        </p:blipFill>
        <p:spPr>
          <a:xfrm>
            <a:off x="1100051" y="3361723"/>
            <a:ext cx="6181898" cy="855066"/>
          </a:xfrm>
          <a:prstGeom prst="rect">
            <a:avLst/>
          </a:prstGeom>
        </p:spPr>
      </p:pic>
    </p:spTree>
    <p:extLst>
      <p:ext uri="{BB962C8B-B14F-4D97-AF65-F5344CB8AC3E}">
        <p14:creationId xmlns:p14="http://schemas.microsoft.com/office/powerpoint/2010/main" val="115905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AFA1-0F0C-4CF8-3D2E-86C92D48789E}"/>
              </a:ext>
            </a:extLst>
          </p:cNvPr>
          <p:cNvSpPr>
            <a:spLocks noGrp="1"/>
          </p:cNvSpPr>
          <p:nvPr>
            <p:ph type="title"/>
          </p:nvPr>
        </p:nvSpPr>
        <p:spPr/>
        <p:txBody>
          <a:bodyPr/>
          <a:lstStyle/>
          <a:p>
            <a:r>
              <a:rPr lang="en-US" dirty="0"/>
              <a:t>Final Project</a:t>
            </a:r>
          </a:p>
        </p:txBody>
      </p:sp>
      <p:sp>
        <p:nvSpPr>
          <p:cNvPr id="4" name="Content Placeholder 3">
            <a:extLst>
              <a:ext uri="{FF2B5EF4-FFF2-40B4-BE49-F238E27FC236}">
                <a16:creationId xmlns:a16="http://schemas.microsoft.com/office/drawing/2014/main" id="{8475C2D7-DC84-65D0-002C-F2B4F752F747}"/>
              </a:ext>
            </a:extLst>
          </p:cNvPr>
          <p:cNvSpPr>
            <a:spLocks noGrp="1"/>
          </p:cNvSpPr>
          <p:nvPr>
            <p:ph sz="quarter" idx="10"/>
          </p:nvPr>
        </p:nvSpPr>
        <p:spPr>
          <a:xfrm>
            <a:off x="381000" y="983762"/>
            <a:ext cx="8229600" cy="3429000"/>
          </a:xfrm>
        </p:spPr>
        <p:txBody>
          <a:bodyPr/>
          <a:lstStyle/>
          <a:p>
            <a:r>
              <a:rPr lang="en-US" b="1" dirty="0"/>
              <a:t>Milestone 1 (Oct 10; 3 points): </a:t>
            </a:r>
            <a:r>
              <a:rPr lang="en-US" dirty="0"/>
              <a:t>Submit 1-page project proposal, which describes the problem you are addressing, a brief outline of your approach, and the data you intend to use.</a:t>
            </a:r>
          </a:p>
          <a:p>
            <a:endParaRPr lang="en-US" dirty="0"/>
          </a:p>
          <a:p>
            <a:r>
              <a:rPr lang="en-US" u="sng" dirty="0"/>
              <a:t>Full credit requires:</a:t>
            </a:r>
          </a:p>
          <a:p>
            <a:pPr marL="342900" indent="-342900">
              <a:buAutoNum type="arabicPeriod"/>
            </a:pPr>
            <a:r>
              <a:rPr lang="en-US" dirty="0"/>
              <a:t>Meet the deadline</a:t>
            </a:r>
          </a:p>
          <a:p>
            <a:pPr marL="342900" indent="-342900">
              <a:buFontTx/>
              <a:buAutoNum type="arabicPeriod"/>
            </a:pPr>
            <a:r>
              <a:rPr lang="en-US" dirty="0"/>
              <a:t>Do not exceed the length limit</a:t>
            </a:r>
          </a:p>
          <a:p>
            <a:pPr marL="342900" indent="-342900">
              <a:buAutoNum type="arabicPeriod"/>
            </a:pPr>
            <a:r>
              <a:rPr lang="en-US" dirty="0"/>
              <a:t>Proposed project adheres to requirements  </a:t>
            </a:r>
          </a:p>
          <a:p>
            <a:pPr marL="342900" indent="-342900">
              <a:buAutoNum type="arabicPeriod"/>
            </a:pPr>
            <a:r>
              <a:rPr lang="en-US" dirty="0"/>
              <a:t>You receive approval from course staff. </a:t>
            </a:r>
            <a:r>
              <a:rPr lang="en-US" dirty="0">
                <a:highlight>
                  <a:srgbClr val="FFFF00"/>
                </a:highlight>
              </a:rPr>
              <a:t>You may receive approval right away, or we may ask you to revise your proposal.</a:t>
            </a:r>
            <a:endParaRPr lang="en-US" dirty="0"/>
          </a:p>
          <a:p>
            <a:pPr marL="0" indent="0"/>
            <a:endParaRPr lang="en-US" dirty="0"/>
          </a:p>
          <a:p>
            <a:pPr marL="0" indent="0"/>
            <a:r>
              <a:rPr lang="en-US" dirty="0">
                <a:highlight>
                  <a:srgbClr val="FFFF00"/>
                </a:highlight>
              </a:rPr>
              <a:t> </a:t>
            </a:r>
            <a:br>
              <a:rPr lang="en-US" dirty="0">
                <a:highlight>
                  <a:srgbClr val="FFFF00"/>
                </a:highlight>
              </a:rPr>
            </a:br>
            <a:r>
              <a:rPr lang="en-US" dirty="0"/>
              <a:t>Feel free to submit your proposal earlier than Milestone 1! </a:t>
            </a:r>
          </a:p>
        </p:txBody>
      </p:sp>
      <p:sp>
        <p:nvSpPr>
          <p:cNvPr id="3" name="Slide Number Placeholder 2">
            <a:extLst>
              <a:ext uri="{FF2B5EF4-FFF2-40B4-BE49-F238E27FC236}">
                <a16:creationId xmlns:a16="http://schemas.microsoft.com/office/drawing/2014/main" id="{BC0F1926-24EC-098E-82C3-0B7D3F34757C}"/>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3</a:t>
            </a:fld>
            <a:endParaRPr lang="en-US" dirty="0"/>
          </a:p>
        </p:txBody>
      </p:sp>
    </p:spTree>
    <p:extLst>
      <p:ext uri="{BB962C8B-B14F-4D97-AF65-F5344CB8AC3E}">
        <p14:creationId xmlns:p14="http://schemas.microsoft.com/office/powerpoint/2010/main" val="148715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diagram of a square and a square with circles&#10;&#10;Description automatically generated">
            <a:extLst>
              <a:ext uri="{FF2B5EF4-FFF2-40B4-BE49-F238E27FC236}">
                <a16:creationId xmlns:a16="http://schemas.microsoft.com/office/drawing/2014/main" id="{EA6DD9D1-DF52-B434-BCC5-1F83DB1261CA}"/>
              </a:ext>
            </a:extLst>
          </p:cNvPr>
          <p:cNvPicPr>
            <a:picLocks noChangeAspect="1"/>
          </p:cNvPicPr>
          <p:nvPr/>
        </p:nvPicPr>
        <p:blipFill>
          <a:blip r:embed="rId3"/>
          <a:stretch>
            <a:fillRect/>
          </a:stretch>
        </p:blipFill>
        <p:spPr>
          <a:xfrm>
            <a:off x="431800" y="1309149"/>
            <a:ext cx="7772400" cy="3654076"/>
          </a:xfrm>
          <a:prstGeom prst="rect">
            <a:avLst/>
          </a:prstGeom>
        </p:spPr>
      </p:pic>
      <p:sp>
        <p:nvSpPr>
          <p:cNvPr id="4" name="Title 3">
            <a:extLst>
              <a:ext uri="{FF2B5EF4-FFF2-40B4-BE49-F238E27FC236}">
                <a16:creationId xmlns:a16="http://schemas.microsoft.com/office/drawing/2014/main" id="{EC8D3676-1143-36D4-9526-4E9B4859DDEB}"/>
              </a:ext>
            </a:extLst>
          </p:cNvPr>
          <p:cNvSpPr>
            <a:spLocks noGrp="1"/>
          </p:cNvSpPr>
          <p:nvPr>
            <p:ph type="title"/>
          </p:nvPr>
        </p:nvSpPr>
        <p:spPr/>
        <p:txBody>
          <a:bodyPr/>
          <a:lstStyle/>
          <a:p>
            <a:r>
              <a:rPr lang="en-US" dirty="0"/>
              <a:t>L1 Regularization Encourages Sparse Models</a:t>
            </a:r>
          </a:p>
        </p:txBody>
      </p:sp>
      <p:sp>
        <p:nvSpPr>
          <p:cNvPr id="6" name="TextBox 5">
            <a:extLst>
              <a:ext uri="{FF2B5EF4-FFF2-40B4-BE49-F238E27FC236}">
                <a16:creationId xmlns:a16="http://schemas.microsoft.com/office/drawing/2014/main" id="{AB61D993-B227-99C0-0D0B-8B0DB6996D0B}"/>
              </a:ext>
            </a:extLst>
          </p:cNvPr>
          <p:cNvSpPr txBox="1"/>
          <p:nvPr/>
        </p:nvSpPr>
        <p:spPr>
          <a:xfrm>
            <a:off x="-25400" y="4947106"/>
            <a:ext cx="5588000" cy="215444"/>
          </a:xfrm>
          <a:prstGeom prst="rect">
            <a:avLst/>
          </a:prstGeom>
          <a:noFill/>
        </p:spPr>
        <p:txBody>
          <a:bodyPr wrap="square" rtlCol="0">
            <a:spAutoFit/>
          </a:bodyPr>
          <a:lstStyle/>
          <a:p>
            <a:r>
              <a:rPr lang="en-US" sz="800" dirty="0"/>
              <a:t>Visualizations from:  </a:t>
            </a:r>
            <a:r>
              <a:rPr lang="en-US" sz="800" dirty="0">
                <a:hlinkClick r:id="rId4"/>
              </a:rPr>
              <a:t>https://www.youtube.com/watch?v=sO4ZirJh9ds</a:t>
            </a:r>
            <a:endParaRPr lang="en-US" sz="800" dirty="0"/>
          </a:p>
        </p:txBody>
      </p:sp>
      <p:pic>
        <p:nvPicPr>
          <p:cNvPr id="7" name="Picture 6" descr="A black and white math equation&#10;&#10;Description automatically generated">
            <a:extLst>
              <a:ext uri="{FF2B5EF4-FFF2-40B4-BE49-F238E27FC236}">
                <a16:creationId xmlns:a16="http://schemas.microsoft.com/office/drawing/2014/main" id="{DACE8CF9-7643-F996-557D-773B018B40D7}"/>
              </a:ext>
            </a:extLst>
          </p:cNvPr>
          <p:cNvPicPr>
            <a:picLocks noChangeAspect="1"/>
          </p:cNvPicPr>
          <p:nvPr/>
        </p:nvPicPr>
        <p:blipFill>
          <a:blip r:embed="rId5"/>
          <a:stretch>
            <a:fillRect/>
          </a:stretch>
        </p:blipFill>
        <p:spPr>
          <a:xfrm>
            <a:off x="1523999" y="994244"/>
            <a:ext cx="2133600" cy="418186"/>
          </a:xfrm>
          <a:prstGeom prst="rect">
            <a:avLst/>
          </a:prstGeom>
        </p:spPr>
      </p:pic>
      <p:pic>
        <p:nvPicPr>
          <p:cNvPr id="8" name="Picture 7" descr="A black and white math symbol&#10;&#10;Description automatically generated">
            <a:extLst>
              <a:ext uri="{FF2B5EF4-FFF2-40B4-BE49-F238E27FC236}">
                <a16:creationId xmlns:a16="http://schemas.microsoft.com/office/drawing/2014/main" id="{54446E18-1C78-C45E-9121-D40645B8B3CC}"/>
              </a:ext>
            </a:extLst>
          </p:cNvPr>
          <p:cNvPicPr>
            <a:picLocks noChangeAspect="1"/>
          </p:cNvPicPr>
          <p:nvPr/>
        </p:nvPicPr>
        <p:blipFill>
          <a:blip r:embed="rId6"/>
          <a:stretch>
            <a:fillRect/>
          </a:stretch>
        </p:blipFill>
        <p:spPr>
          <a:xfrm>
            <a:off x="4953000" y="1029941"/>
            <a:ext cx="2046073" cy="346792"/>
          </a:xfrm>
          <a:prstGeom prst="rect">
            <a:avLst/>
          </a:prstGeom>
        </p:spPr>
      </p:pic>
    </p:spTree>
    <p:extLst>
      <p:ext uri="{BB962C8B-B14F-4D97-AF65-F5344CB8AC3E}">
        <p14:creationId xmlns:p14="http://schemas.microsoft.com/office/powerpoint/2010/main" val="1015467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E91A-18A3-30A7-C749-54E90BB611DB}"/>
              </a:ext>
            </a:extLst>
          </p:cNvPr>
          <p:cNvSpPr>
            <a:spLocks noGrp="1"/>
          </p:cNvSpPr>
          <p:nvPr>
            <p:ph type="title"/>
          </p:nvPr>
        </p:nvSpPr>
        <p:spPr>
          <a:xfrm>
            <a:off x="457200" y="2266950"/>
            <a:ext cx="8686800" cy="609600"/>
          </a:xfrm>
        </p:spPr>
        <p:txBody>
          <a:bodyPr/>
          <a:lstStyle/>
          <a:p>
            <a:r>
              <a:rPr lang="en-US" dirty="0"/>
              <a:t>Gotcha 2:</a:t>
            </a:r>
            <a:br>
              <a:rPr lang="en-US" dirty="0"/>
            </a:br>
            <a:br>
              <a:rPr lang="en-US" dirty="0"/>
            </a:br>
            <a:r>
              <a:rPr lang="en-US" dirty="0"/>
              <a:t>Leaky Labels</a:t>
            </a:r>
          </a:p>
        </p:txBody>
      </p:sp>
      <p:sp>
        <p:nvSpPr>
          <p:cNvPr id="3" name="Slide Number Placeholder 2">
            <a:extLst>
              <a:ext uri="{FF2B5EF4-FFF2-40B4-BE49-F238E27FC236}">
                <a16:creationId xmlns:a16="http://schemas.microsoft.com/office/drawing/2014/main" id="{027A11E1-1443-F122-810B-DA80560BF095}"/>
              </a:ext>
            </a:extLst>
          </p:cNvPr>
          <p:cNvSpPr>
            <a:spLocks noGrp="1"/>
          </p:cNvSpPr>
          <p:nvPr>
            <p:ph type="sldNum" sz="quarter" idx="10"/>
          </p:nvPr>
        </p:nvSpPr>
        <p:spPr/>
        <p:txBody>
          <a:bodyPr/>
          <a:lstStyle/>
          <a:p>
            <a:fld id="{86CB4B4D-7CA3-9044-876B-883B54F8677D}" type="slidenum">
              <a:rPr lang="en-US" smtClean="0"/>
              <a:pPr/>
              <a:t>31</a:t>
            </a:fld>
            <a:endParaRPr lang="en-US" dirty="0"/>
          </a:p>
        </p:txBody>
      </p:sp>
    </p:spTree>
    <p:extLst>
      <p:ext uri="{BB962C8B-B14F-4D97-AF65-F5344CB8AC3E}">
        <p14:creationId xmlns:p14="http://schemas.microsoft.com/office/powerpoint/2010/main" val="4216754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264FC-5359-61C5-557C-90E6FD2075B6}"/>
              </a:ext>
            </a:extLst>
          </p:cNvPr>
          <p:cNvSpPr>
            <a:spLocks noGrp="1"/>
          </p:cNvSpPr>
          <p:nvPr>
            <p:ph type="sldNum" sz="quarter" idx="10"/>
          </p:nvPr>
        </p:nvSpPr>
        <p:spPr/>
        <p:txBody>
          <a:bodyPr/>
          <a:lstStyle/>
          <a:p>
            <a:fld id="{86CB4B4D-7CA3-9044-876B-883B54F8677D}" type="slidenum">
              <a:rPr lang="en-US" smtClean="0"/>
              <a:pPr/>
              <a:t>32</a:t>
            </a:fld>
            <a:endParaRPr lang="en-US" dirty="0"/>
          </a:p>
        </p:txBody>
      </p:sp>
      <p:sp>
        <p:nvSpPr>
          <p:cNvPr id="6" name="TextBox 5">
            <a:extLst>
              <a:ext uri="{FF2B5EF4-FFF2-40B4-BE49-F238E27FC236}">
                <a16:creationId xmlns:a16="http://schemas.microsoft.com/office/drawing/2014/main" id="{BD3CC38F-5A94-A82B-2072-3620EC25CEF3}"/>
              </a:ext>
            </a:extLst>
          </p:cNvPr>
          <p:cNvSpPr txBox="1"/>
          <p:nvPr/>
        </p:nvSpPr>
        <p:spPr>
          <a:xfrm>
            <a:off x="-23037" y="4829730"/>
            <a:ext cx="8458200" cy="230832"/>
          </a:xfrm>
          <a:prstGeom prst="rect">
            <a:avLst/>
          </a:prstGeom>
          <a:noFill/>
        </p:spPr>
        <p:txBody>
          <a:bodyPr wrap="square">
            <a:spAutoFit/>
          </a:bodyPr>
          <a:lstStyle/>
          <a:p>
            <a:r>
              <a:rPr lang="en-US" sz="900" dirty="0">
                <a:hlinkClick r:id="rId3"/>
              </a:rPr>
              <a:t>https://</a:t>
            </a:r>
            <a:r>
              <a:rPr lang="en-US" sz="900" dirty="0" err="1">
                <a:hlinkClick r:id="rId3"/>
              </a:rPr>
              <a:t>ocw.mit.edu</a:t>
            </a:r>
            <a:r>
              <a:rPr lang="en-US" sz="900" dirty="0">
                <a:hlinkClick r:id="rId3"/>
              </a:rPr>
              <a:t>/courses/6-s897-machine-learning-for-healthcare-spring-2019/resources/mit6_s897s19_lec4/</a:t>
            </a:r>
            <a:endParaRPr lang="en-US" sz="900" dirty="0"/>
          </a:p>
        </p:txBody>
      </p:sp>
      <p:pic>
        <p:nvPicPr>
          <p:cNvPr id="7" name="Picture 6" descr="A close-up of several different years&#10;&#10;Description automatically generated">
            <a:extLst>
              <a:ext uri="{FF2B5EF4-FFF2-40B4-BE49-F238E27FC236}">
                <a16:creationId xmlns:a16="http://schemas.microsoft.com/office/drawing/2014/main" id="{2D72F512-3115-33A7-3CDD-A1DEE3969888}"/>
              </a:ext>
            </a:extLst>
          </p:cNvPr>
          <p:cNvPicPr>
            <a:picLocks noChangeAspect="1"/>
          </p:cNvPicPr>
          <p:nvPr/>
        </p:nvPicPr>
        <p:blipFill>
          <a:blip r:embed="rId4"/>
          <a:stretch>
            <a:fillRect/>
          </a:stretch>
        </p:blipFill>
        <p:spPr>
          <a:xfrm>
            <a:off x="767316" y="619651"/>
            <a:ext cx="7772400" cy="3042407"/>
          </a:xfrm>
          <a:prstGeom prst="rect">
            <a:avLst/>
          </a:prstGeom>
        </p:spPr>
      </p:pic>
      <p:sp>
        <p:nvSpPr>
          <p:cNvPr id="2" name="Rectangle 1">
            <a:extLst>
              <a:ext uri="{FF2B5EF4-FFF2-40B4-BE49-F238E27FC236}">
                <a16:creationId xmlns:a16="http://schemas.microsoft.com/office/drawing/2014/main" id="{45CBECD9-D257-DC19-AD6B-622ED87F5FE4}"/>
              </a:ext>
            </a:extLst>
          </p:cNvPr>
          <p:cNvSpPr/>
          <p:nvPr/>
        </p:nvSpPr>
        <p:spPr bwMode="auto">
          <a:xfrm>
            <a:off x="968006" y="2571750"/>
            <a:ext cx="7207988"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78211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AB9FB0-6B2E-D018-FDDC-267C5DCC9EEF}"/>
              </a:ext>
            </a:extLst>
          </p:cNvPr>
          <p:cNvSpPr>
            <a:spLocks noGrp="1"/>
          </p:cNvSpPr>
          <p:nvPr>
            <p:ph type="sldNum" sz="quarter" idx="10"/>
          </p:nvPr>
        </p:nvSpPr>
        <p:spPr/>
        <p:txBody>
          <a:bodyPr/>
          <a:lstStyle/>
          <a:p>
            <a:fld id="{86CB4B4D-7CA3-9044-876B-883B54F8677D}" type="slidenum">
              <a:rPr lang="en-US" smtClean="0"/>
              <a:pPr/>
              <a:t>33</a:t>
            </a:fld>
            <a:endParaRPr lang="en-US" dirty="0"/>
          </a:p>
        </p:txBody>
      </p:sp>
      <p:sp>
        <p:nvSpPr>
          <p:cNvPr id="6" name="TextBox 5">
            <a:extLst>
              <a:ext uri="{FF2B5EF4-FFF2-40B4-BE49-F238E27FC236}">
                <a16:creationId xmlns:a16="http://schemas.microsoft.com/office/drawing/2014/main" id="{832DDE9D-FF9C-DB27-27FE-E30BD23933F0}"/>
              </a:ext>
            </a:extLst>
          </p:cNvPr>
          <p:cNvSpPr txBox="1"/>
          <p:nvPr/>
        </p:nvSpPr>
        <p:spPr>
          <a:xfrm>
            <a:off x="76200" y="4566106"/>
            <a:ext cx="7396701" cy="215444"/>
          </a:xfrm>
          <a:prstGeom prst="rect">
            <a:avLst/>
          </a:prstGeom>
          <a:noFill/>
        </p:spPr>
        <p:txBody>
          <a:bodyPr wrap="square">
            <a:spAutoFit/>
          </a:bodyPr>
          <a:lstStyle/>
          <a:p>
            <a:r>
              <a:rPr lang="en-US" sz="800" dirty="0">
                <a:hlinkClick r:id="rId3"/>
              </a:rPr>
              <a:t>https://</a:t>
            </a:r>
            <a:r>
              <a:rPr lang="en-US" sz="800" dirty="0" err="1">
                <a:hlinkClick r:id="rId3"/>
              </a:rPr>
              <a:t>www.researchgate.net</a:t>
            </a:r>
            <a:r>
              <a:rPr lang="en-US" sz="800" dirty="0">
                <a:hlinkClick r:id="rId3"/>
              </a:rPr>
              <a:t>/publication/225479889_Medical_data_mining_Insights_from_winning_two_competitions</a:t>
            </a:r>
            <a:endParaRPr lang="en-US" sz="800" dirty="0"/>
          </a:p>
        </p:txBody>
      </p:sp>
      <p:sp>
        <p:nvSpPr>
          <p:cNvPr id="7" name="TextBox 6">
            <a:extLst>
              <a:ext uri="{FF2B5EF4-FFF2-40B4-BE49-F238E27FC236}">
                <a16:creationId xmlns:a16="http://schemas.microsoft.com/office/drawing/2014/main" id="{ECA2AA18-F6FD-DA59-09A1-5B6D37C26E1E}"/>
              </a:ext>
            </a:extLst>
          </p:cNvPr>
          <p:cNvSpPr txBox="1"/>
          <p:nvPr/>
        </p:nvSpPr>
        <p:spPr>
          <a:xfrm>
            <a:off x="457200" y="1168206"/>
            <a:ext cx="5715000" cy="1477328"/>
          </a:xfrm>
          <a:prstGeom prst="rect">
            <a:avLst/>
          </a:prstGeom>
          <a:noFill/>
        </p:spPr>
        <p:txBody>
          <a:bodyPr wrap="square" rtlCol="0">
            <a:spAutoFit/>
          </a:bodyPr>
          <a:lstStyle/>
          <a:p>
            <a:r>
              <a:rPr lang="en-US" sz="1800" dirty="0"/>
              <a:t>Contest: predict breast cancer from mammography data</a:t>
            </a:r>
          </a:p>
          <a:p>
            <a:endParaRPr lang="en-US" sz="1800" dirty="0"/>
          </a:p>
          <a:p>
            <a:r>
              <a:rPr lang="en-US" sz="1800" dirty="0"/>
              <a:t>Training data: 102,294 candidate images (623 positive)</a:t>
            </a:r>
          </a:p>
          <a:p>
            <a:endParaRPr lang="en-US" sz="1800" dirty="0"/>
          </a:p>
          <a:p>
            <a:r>
              <a:rPr lang="en-US" sz="1800" dirty="0"/>
              <a:t>Task: Rank images </a:t>
            </a:r>
            <a:r>
              <a:rPr lang="en-US" sz="1800" i="1" dirty="0"/>
              <a:t>x</a:t>
            </a:r>
            <a:r>
              <a:rPr lang="en-US" sz="1800" dirty="0"/>
              <a:t> by</a:t>
            </a:r>
            <a:r>
              <a:rPr lang="en-US" sz="1800" i="1" dirty="0"/>
              <a:t> p(</a:t>
            </a:r>
            <a:r>
              <a:rPr lang="en-US" sz="1800" i="1" dirty="0" err="1"/>
              <a:t>cancer|x</a:t>
            </a:r>
            <a:r>
              <a:rPr lang="en-US" sz="1800" i="1" dirty="0"/>
              <a:t>)</a:t>
            </a:r>
            <a:r>
              <a:rPr lang="en-US" sz="1800" dirty="0"/>
              <a:t> </a:t>
            </a:r>
          </a:p>
        </p:txBody>
      </p:sp>
      <p:pic>
        <p:nvPicPr>
          <p:cNvPr id="11" name="Picture 10" descr="A brown and white sign&#10;&#10;Description automatically generated">
            <a:extLst>
              <a:ext uri="{FF2B5EF4-FFF2-40B4-BE49-F238E27FC236}">
                <a16:creationId xmlns:a16="http://schemas.microsoft.com/office/drawing/2014/main" id="{380A58FC-69D7-129D-629F-D8FFC039164C}"/>
              </a:ext>
            </a:extLst>
          </p:cNvPr>
          <p:cNvPicPr>
            <a:picLocks noChangeAspect="1"/>
          </p:cNvPicPr>
          <p:nvPr/>
        </p:nvPicPr>
        <p:blipFill>
          <a:blip r:embed="rId4"/>
          <a:stretch>
            <a:fillRect/>
          </a:stretch>
        </p:blipFill>
        <p:spPr>
          <a:xfrm>
            <a:off x="304800" y="95215"/>
            <a:ext cx="6515100" cy="854544"/>
          </a:xfrm>
          <a:prstGeom prst="rect">
            <a:avLst/>
          </a:prstGeom>
        </p:spPr>
      </p:pic>
      <p:sp>
        <p:nvSpPr>
          <p:cNvPr id="2" name="TextBox 1">
            <a:extLst>
              <a:ext uri="{FF2B5EF4-FFF2-40B4-BE49-F238E27FC236}">
                <a16:creationId xmlns:a16="http://schemas.microsoft.com/office/drawing/2014/main" id="{5F347BDE-4B4D-E512-050F-5A8C8837B2C4}"/>
              </a:ext>
            </a:extLst>
          </p:cNvPr>
          <p:cNvSpPr txBox="1"/>
          <p:nvPr/>
        </p:nvSpPr>
        <p:spPr>
          <a:xfrm>
            <a:off x="685800" y="3328078"/>
            <a:ext cx="4648200" cy="646331"/>
          </a:xfrm>
          <a:prstGeom prst="rect">
            <a:avLst/>
          </a:prstGeom>
          <a:solidFill>
            <a:schemeClr val="bg1">
              <a:lumMod val="75000"/>
            </a:schemeClr>
          </a:solidFill>
        </p:spPr>
        <p:txBody>
          <a:bodyPr wrap="square" rtlCol="0">
            <a:spAutoFit/>
          </a:bodyPr>
          <a:lstStyle/>
          <a:p>
            <a:r>
              <a:rPr lang="en-US" sz="1800" dirty="0"/>
              <a:t>In winning entry, the ‘</a:t>
            </a:r>
            <a:r>
              <a:rPr lang="en-US" sz="1800" dirty="0" err="1"/>
              <a:t>patientID</a:t>
            </a:r>
            <a:r>
              <a:rPr lang="en-US" sz="1800" dirty="0"/>
              <a:t>’ feature carried huge predictive weight. </a:t>
            </a:r>
          </a:p>
        </p:txBody>
      </p:sp>
      <p:pic>
        <p:nvPicPr>
          <p:cNvPr id="5" name="Picture 4" descr="Cartoon a cartoon of a person&#10;&#10;Description automatically generated">
            <a:extLst>
              <a:ext uri="{FF2B5EF4-FFF2-40B4-BE49-F238E27FC236}">
                <a16:creationId xmlns:a16="http://schemas.microsoft.com/office/drawing/2014/main" id="{2D82E254-E358-DEE6-6690-CC6968CA8C03}"/>
              </a:ext>
            </a:extLst>
          </p:cNvPr>
          <p:cNvPicPr>
            <a:picLocks noChangeAspect="1"/>
          </p:cNvPicPr>
          <p:nvPr/>
        </p:nvPicPr>
        <p:blipFill>
          <a:blip r:embed="rId5"/>
          <a:stretch>
            <a:fillRect/>
          </a:stretch>
        </p:blipFill>
        <p:spPr>
          <a:xfrm>
            <a:off x="5638800" y="3105150"/>
            <a:ext cx="1394840" cy="1282022"/>
          </a:xfrm>
          <a:prstGeom prst="rect">
            <a:avLst/>
          </a:prstGeom>
        </p:spPr>
      </p:pic>
    </p:spTree>
    <p:extLst>
      <p:ext uri="{BB962C8B-B14F-4D97-AF65-F5344CB8AC3E}">
        <p14:creationId xmlns:p14="http://schemas.microsoft.com/office/powerpoint/2010/main" val="2824013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7C480A-4147-0318-5808-E8D5936646EF}"/>
              </a:ext>
            </a:extLst>
          </p:cNvPr>
          <p:cNvSpPr txBox="1"/>
          <p:nvPr/>
        </p:nvSpPr>
        <p:spPr>
          <a:xfrm>
            <a:off x="2234827" y="207804"/>
            <a:ext cx="1447800" cy="523220"/>
          </a:xfrm>
          <a:prstGeom prst="rect">
            <a:avLst/>
          </a:prstGeom>
          <a:noFill/>
        </p:spPr>
        <p:txBody>
          <a:bodyPr wrap="square" rtlCol="0">
            <a:spAutoFit/>
          </a:bodyPr>
          <a:lstStyle/>
          <a:p>
            <a:r>
              <a:rPr lang="en-US" sz="1400" b="1" dirty="0"/>
              <a:t>0-20,000</a:t>
            </a:r>
            <a:br>
              <a:rPr lang="en-US" sz="1400" b="1" dirty="0"/>
            </a:br>
            <a:r>
              <a:rPr lang="en-US" sz="1400" b="1" dirty="0"/>
              <a:t>36% malignant</a:t>
            </a:r>
          </a:p>
        </p:txBody>
      </p:sp>
      <p:sp>
        <p:nvSpPr>
          <p:cNvPr id="4" name="TextBox 3">
            <a:extLst>
              <a:ext uri="{FF2B5EF4-FFF2-40B4-BE49-F238E27FC236}">
                <a16:creationId xmlns:a16="http://schemas.microsoft.com/office/drawing/2014/main" id="{6FB65417-FAA0-B5D5-DF59-F21D1274B37B}"/>
              </a:ext>
            </a:extLst>
          </p:cNvPr>
          <p:cNvSpPr txBox="1"/>
          <p:nvPr/>
        </p:nvSpPr>
        <p:spPr>
          <a:xfrm>
            <a:off x="3824230" y="207804"/>
            <a:ext cx="1801503" cy="523220"/>
          </a:xfrm>
          <a:prstGeom prst="rect">
            <a:avLst/>
          </a:prstGeom>
          <a:noFill/>
        </p:spPr>
        <p:txBody>
          <a:bodyPr wrap="square" rtlCol="0">
            <a:spAutoFit/>
          </a:bodyPr>
          <a:lstStyle/>
          <a:p>
            <a:r>
              <a:rPr lang="en-US" sz="1400" b="1" dirty="0"/>
              <a:t>100,000 – 500,000</a:t>
            </a:r>
          </a:p>
          <a:p>
            <a:r>
              <a:rPr lang="en-US" sz="1400" b="1" dirty="0"/>
              <a:t>1% malignant</a:t>
            </a:r>
          </a:p>
        </p:txBody>
      </p:sp>
      <p:sp>
        <p:nvSpPr>
          <p:cNvPr id="5" name="TextBox 4">
            <a:extLst>
              <a:ext uri="{FF2B5EF4-FFF2-40B4-BE49-F238E27FC236}">
                <a16:creationId xmlns:a16="http://schemas.microsoft.com/office/drawing/2014/main" id="{9D783EE8-4EBA-AF35-8546-470DED10799A}"/>
              </a:ext>
            </a:extLst>
          </p:cNvPr>
          <p:cNvSpPr txBox="1"/>
          <p:nvPr/>
        </p:nvSpPr>
        <p:spPr>
          <a:xfrm>
            <a:off x="6434612" y="207804"/>
            <a:ext cx="1447800" cy="523220"/>
          </a:xfrm>
          <a:prstGeom prst="rect">
            <a:avLst/>
          </a:prstGeom>
          <a:noFill/>
        </p:spPr>
        <p:txBody>
          <a:bodyPr wrap="square" rtlCol="0">
            <a:spAutoFit/>
          </a:bodyPr>
          <a:lstStyle/>
          <a:p>
            <a:r>
              <a:rPr lang="en-US" sz="1400" b="1" dirty="0"/>
              <a:t>&gt;4,000,000</a:t>
            </a:r>
            <a:br>
              <a:rPr lang="en-US" sz="1400" b="1" dirty="0"/>
            </a:br>
            <a:r>
              <a:rPr lang="en-US" sz="1400" b="1" dirty="0"/>
              <a:t>1.7% malignant</a:t>
            </a:r>
          </a:p>
        </p:txBody>
      </p:sp>
      <p:sp>
        <p:nvSpPr>
          <p:cNvPr id="6" name="Right Brace 5">
            <a:extLst>
              <a:ext uri="{FF2B5EF4-FFF2-40B4-BE49-F238E27FC236}">
                <a16:creationId xmlns:a16="http://schemas.microsoft.com/office/drawing/2014/main" id="{445DCAF2-438A-F0D2-0D1E-F565D3538AC7}"/>
              </a:ext>
            </a:extLst>
          </p:cNvPr>
          <p:cNvSpPr/>
          <p:nvPr/>
        </p:nvSpPr>
        <p:spPr bwMode="auto">
          <a:xfrm rot="16200000">
            <a:off x="6759985" y="-33300"/>
            <a:ext cx="457200" cy="196215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 name="Right Brace 6">
            <a:extLst>
              <a:ext uri="{FF2B5EF4-FFF2-40B4-BE49-F238E27FC236}">
                <a16:creationId xmlns:a16="http://schemas.microsoft.com/office/drawing/2014/main" id="{0E517274-CF52-42B9-8DA6-5A5EE7E5177A}"/>
              </a:ext>
            </a:extLst>
          </p:cNvPr>
          <p:cNvSpPr/>
          <p:nvPr/>
        </p:nvSpPr>
        <p:spPr bwMode="auto">
          <a:xfrm rot="16200000">
            <a:off x="4339773" y="571041"/>
            <a:ext cx="457200" cy="777089"/>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 name="Right Brace 7">
            <a:extLst>
              <a:ext uri="{FF2B5EF4-FFF2-40B4-BE49-F238E27FC236}">
                <a16:creationId xmlns:a16="http://schemas.microsoft.com/office/drawing/2014/main" id="{E07CFEA8-F9A5-2600-10CD-AAFBE6D3E7AF}"/>
              </a:ext>
            </a:extLst>
          </p:cNvPr>
          <p:cNvSpPr/>
          <p:nvPr/>
        </p:nvSpPr>
        <p:spPr bwMode="auto">
          <a:xfrm rot="16200000">
            <a:off x="2524496" y="559231"/>
            <a:ext cx="457200" cy="777089"/>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10" name="Picture 9" descr="A graph of a number of numbers&#10;&#10;Description automatically generated with medium confidence">
            <a:extLst>
              <a:ext uri="{FF2B5EF4-FFF2-40B4-BE49-F238E27FC236}">
                <a16:creationId xmlns:a16="http://schemas.microsoft.com/office/drawing/2014/main" id="{D67027B4-BED3-1512-1D54-0D5CD402BCB9}"/>
              </a:ext>
            </a:extLst>
          </p:cNvPr>
          <p:cNvPicPr>
            <a:picLocks noChangeAspect="1"/>
          </p:cNvPicPr>
          <p:nvPr/>
        </p:nvPicPr>
        <p:blipFill>
          <a:blip r:embed="rId3"/>
          <a:stretch>
            <a:fillRect/>
          </a:stretch>
        </p:blipFill>
        <p:spPr>
          <a:xfrm>
            <a:off x="682173" y="207804"/>
            <a:ext cx="7772400" cy="3635828"/>
          </a:xfrm>
          <a:prstGeom prst="rect">
            <a:avLst/>
          </a:prstGeom>
        </p:spPr>
      </p:pic>
      <p:pic>
        <p:nvPicPr>
          <p:cNvPr id="12" name="Picture 11">
            <a:extLst>
              <a:ext uri="{FF2B5EF4-FFF2-40B4-BE49-F238E27FC236}">
                <a16:creationId xmlns:a16="http://schemas.microsoft.com/office/drawing/2014/main" id="{D2E22DF6-7A8D-28A8-F1B5-3699540EBA18}"/>
              </a:ext>
            </a:extLst>
          </p:cNvPr>
          <p:cNvPicPr>
            <a:picLocks noChangeAspect="1"/>
          </p:cNvPicPr>
          <p:nvPr/>
        </p:nvPicPr>
        <p:blipFill>
          <a:blip r:embed="rId4"/>
          <a:stretch>
            <a:fillRect/>
          </a:stretch>
        </p:blipFill>
        <p:spPr>
          <a:xfrm>
            <a:off x="381000" y="4278206"/>
            <a:ext cx="7772400" cy="884344"/>
          </a:xfrm>
          <a:prstGeom prst="rect">
            <a:avLst/>
          </a:prstGeom>
        </p:spPr>
      </p:pic>
    </p:spTree>
    <p:extLst>
      <p:ext uri="{BB962C8B-B14F-4D97-AF65-F5344CB8AC3E}">
        <p14:creationId xmlns:p14="http://schemas.microsoft.com/office/powerpoint/2010/main" val="409287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B6DCC7-B6C7-CFFB-5337-7C3BB5EBA05E}"/>
              </a:ext>
            </a:extLst>
          </p:cNvPr>
          <p:cNvSpPr>
            <a:spLocks noGrp="1"/>
          </p:cNvSpPr>
          <p:nvPr>
            <p:ph type="sldNum" sz="quarter" idx="10"/>
          </p:nvPr>
        </p:nvSpPr>
        <p:spPr/>
        <p:txBody>
          <a:bodyPr/>
          <a:lstStyle/>
          <a:p>
            <a:fld id="{86CB4B4D-7CA3-9044-876B-883B54F8677D}" type="slidenum">
              <a:rPr lang="en-US" smtClean="0"/>
              <a:pPr/>
              <a:t>35</a:t>
            </a:fld>
            <a:endParaRPr lang="en-US" dirty="0"/>
          </a:p>
        </p:txBody>
      </p:sp>
      <p:pic>
        <p:nvPicPr>
          <p:cNvPr id="1026" name="Picture 2" descr="Picture">
            <a:extLst>
              <a:ext uri="{FF2B5EF4-FFF2-40B4-BE49-F238E27FC236}">
                <a16:creationId xmlns:a16="http://schemas.microsoft.com/office/drawing/2014/main" id="{48B50CF8-043E-92D4-A6CE-FB54C3425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90550"/>
            <a:ext cx="3588258" cy="34839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B853C7D-D5DF-1F0F-D0DD-4800E1EC6A74}"/>
              </a:ext>
            </a:extLst>
          </p:cNvPr>
          <p:cNvSpPr txBox="1"/>
          <p:nvPr/>
        </p:nvSpPr>
        <p:spPr>
          <a:xfrm>
            <a:off x="0" y="4781550"/>
            <a:ext cx="3588258" cy="261610"/>
          </a:xfrm>
          <a:prstGeom prst="rect">
            <a:avLst/>
          </a:prstGeom>
          <a:noFill/>
        </p:spPr>
        <p:txBody>
          <a:bodyPr wrap="square">
            <a:spAutoFit/>
          </a:bodyPr>
          <a:lstStyle/>
          <a:p>
            <a:r>
              <a:rPr lang="en-US" sz="1100" dirty="0">
                <a:hlinkClick r:id="rId4"/>
              </a:rPr>
              <a:t>http://</a:t>
            </a:r>
            <a:r>
              <a:rPr lang="en-US" sz="1100" dirty="0" err="1">
                <a:hlinkClick r:id="rId4"/>
              </a:rPr>
              <a:t>www.profcaseyscudmorern.org</a:t>
            </a:r>
            <a:r>
              <a:rPr lang="en-US" sz="1100" dirty="0">
                <a:hlinkClick r:id="rId4"/>
              </a:rPr>
              <a:t>/chest-</a:t>
            </a:r>
            <a:r>
              <a:rPr lang="en-US" sz="1100" dirty="0" err="1">
                <a:hlinkClick r:id="rId4"/>
              </a:rPr>
              <a:t>tubes.html</a:t>
            </a:r>
            <a:endParaRPr lang="en-US" sz="1100" dirty="0"/>
          </a:p>
        </p:txBody>
      </p:sp>
    </p:spTree>
    <p:extLst>
      <p:ext uri="{BB962C8B-B14F-4D97-AF65-F5344CB8AC3E}">
        <p14:creationId xmlns:p14="http://schemas.microsoft.com/office/powerpoint/2010/main" val="2486746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E91A-18A3-30A7-C749-54E90BB611DB}"/>
              </a:ext>
            </a:extLst>
          </p:cNvPr>
          <p:cNvSpPr>
            <a:spLocks noGrp="1"/>
          </p:cNvSpPr>
          <p:nvPr>
            <p:ph type="title"/>
          </p:nvPr>
        </p:nvSpPr>
        <p:spPr>
          <a:xfrm>
            <a:off x="457200" y="2266950"/>
            <a:ext cx="8686800" cy="609600"/>
          </a:xfrm>
        </p:spPr>
        <p:txBody>
          <a:bodyPr/>
          <a:lstStyle/>
          <a:p>
            <a:r>
              <a:rPr lang="en-US" dirty="0"/>
              <a:t>Gotcha 3:</a:t>
            </a:r>
            <a:br>
              <a:rPr lang="en-US" dirty="0"/>
            </a:br>
            <a:br>
              <a:rPr lang="en-US" dirty="0"/>
            </a:br>
            <a:r>
              <a:rPr lang="en-US" dirty="0"/>
              <a:t>Non-Stationarity</a:t>
            </a:r>
          </a:p>
        </p:txBody>
      </p:sp>
      <p:sp>
        <p:nvSpPr>
          <p:cNvPr id="3" name="Slide Number Placeholder 2">
            <a:extLst>
              <a:ext uri="{FF2B5EF4-FFF2-40B4-BE49-F238E27FC236}">
                <a16:creationId xmlns:a16="http://schemas.microsoft.com/office/drawing/2014/main" id="{027A11E1-1443-F122-810B-DA80560BF095}"/>
              </a:ext>
            </a:extLst>
          </p:cNvPr>
          <p:cNvSpPr>
            <a:spLocks noGrp="1"/>
          </p:cNvSpPr>
          <p:nvPr>
            <p:ph type="sldNum" sz="quarter" idx="10"/>
          </p:nvPr>
        </p:nvSpPr>
        <p:spPr/>
        <p:txBody>
          <a:bodyPr/>
          <a:lstStyle/>
          <a:p>
            <a:fld id="{86CB4B4D-7CA3-9044-876B-883B54F8677D}" type="slidenum">
              <a:rPr lang="en-US" smtClean="0"/>
              <a:pPr/>
              <a:t>36</a:t>
            </a:fld>
            <a:endParaRPr lang="en-US" dirty="0"/>
          </a:p>
        </p:txBody>
      </p:sp>
    </p:spTree>
    <p:extLst>
      <p:ext uri="{BB962C8B-B14F-4D97-AF65-F5344CB8AC3E}">
        <p14:creationId xmlns:p14="http://schemas.microsoft.com/office/powerpoint/2010/main" val="604465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1264FC-5359-61C5-557C-90E6FD2075B6}"/>
              </a:ext>
            </a:extLst>
          </p:cNvPr>
          <p:cNvSpPr>
            <a:spLocks noGrp="1"/>
          </p:cNvSpPr>
          <p:nvPr>
            <p:ph type="sldNum" sz="quarter" idx="10"/>
          </p:nvPr>
        </p:nvSpPr>
        <p:spPr/>
        <p:txBody>
          <a:bodyPr/>
          <a:lstStyle/>
          <a:p>
            <a:fld id="{86CB4B4D-7CA3-9044-876B-883B54F8677D}" type="slidenum">
              <a:rPr lang="en-US" smtClean="0"/>
              <a:pPr/>
              <a:t>37</a:t>
            </a:fld>
            <a:endParaRPr lang="en-US" dirty="0"/>
          </a:p>
        </p:txBody>
      </p:sp>
      <p:sp>
        <p:nvSpPr>
          <p:cNvPr id="8" name="TextBox 7">
            <a:extLst>
              <a:ext uri="{FF2B5EF4-FFF2-40B4-BE49-F238E27FC236}">
                <a16:creationId xmlns:a16="http://schemas.microsoft.com/office/drawing/2014/main" id="{11B0CF81-12A5-D861-D2E1-9842E3B87519}"/>
              </a:ext>
            </a:extLst>
          </p:cNvPr>
          <p:cNvSpPr txBox="1"/>
          <p:nvPr/>
        </p:nvSpPr>
        <p:spPr>
          <a:xfrm>
            <a:off x="-76200" y="4885551"/>
            <a:ext cx="4876800" cy="276999"/>
          </a:xfrm>
          <a:prstGeom prst="rect">
            <a:avLst/>
          </a:prstGeom>
          <a:noFill/>
        </p:spPr>
        <p:txBody>
          <a:bodyPr wrap="square">
            <a:spAutoFit/>
          </a:bodyPr>
          <a:lstStyle/>
          <a:p>
            <a:r>
              <a:rPr lang="en-US" sz="1200" dirty="0">
                <a:hlinkClick r:id="rId3"/>
              </a:rPr>
              <a:t>https://</a:t>
            </a:r>
            <a:r>
              <a:rPr lang="en-US" sz="1200" dirty="0" err="1">
                <a:hlinkClick r:id="rId3"/>
              </a:rPr>
              <a:t>proceedings.mlr.press</a:t>
            </a:r>
            <a:r>
              <a:rPr lang="en-US" sz="1200" dirty="0">
                <a:hlinkClick r:id="rId3"/>
              </a:rPr>
              <a:t>/v106/nestor19a/nestor19a.pdf</a:t>
            </a:r>
            <a:endParaRPr lang="en-US" sz="1200" dirty="0"/>
          </a:p>
        </p:txBody>
      </p:sp>
      <p:pic>
        <p:nvPicPr>
          <p:cNvPr id="7" name="Picture 6" descr="A graph of different colored lines&#10;&#10;Description automatically generated with medium confidence">
            <a:extLst>
              <a:ext uri="{FF2B5EF4-FFF2-40B4-BE49-F238E27FC236}">
                <a16:creationId xmlns:a16="http://schemas.microsoft.com/office/drawing/2014/main" id="{9507E42D-500E-082A-95FA-25029F686229}"/>
              </a:ext>
            </a:extLst>
          </p:cNvPr>
          <p:cNvPicPr>
            <a:picLocks noChangeAspect="1"/>
          </p:cNvPicPr>
          <p:nvPr/>
        </p:nvPicPr>
        <p:blipFill>
          <a:blip r:embed="rId4"/>
          <a:stretch>
            <a:fillRect/>
          </a:stretch>
        </p:blipFill>
        <p:spPr>
          <a:xfrm>
            <a:off x="74654" y="285750"/>
            <a:ext cx="7232664" cy="4530241"/>
          </a:xfrm>
          <a:prstGeom prst="rect">
            <a:avLst/>
          </a:prstGeom>
        </p:spPr>
      </p:pic>
      <p:pic>
        <p:nvPicPr>
          <p:cNvPr id="10" name="Picture 9" descr="A close-up of a white background&#10;&#10;Description automatically generated">
            <a:extLst>
              <a:ext uri="{FF2B5EF4-FFF2-40B4-BE49-F238E27FC236}">
                <a16:creationId xmlns:a16="http://schemas.microsoft.com/office/drawing/2014/main" id="{6B34F1A3-F3E2-894E-66DA-2EF6BE561CEB}"/>
              </a:ext>
            </a:extLst>
          </p:cNvPr>
          <p:cNvPicPr>
            <a:picLocks noChangeAspect="1"/>
          </p:cNvPicPr>
          <p:nvPr/>
        </p:nvPicPr>
        <p:blipFill>
          <a:blip r:embed="rId5"/>
          <a:stretch>
            <a:fillRect/>
          </a:stretch>
        </p:blipFill>
        <p:spPr>
          <a:xfrm>
            <a:off x="7543800" y="133350"/>
            <a:ext cx="1346200" cy="689319"/>
          </a:xfrm>
          <a:prstGeom prst="rect">
            <a:avLst/>
          </a:prstGeom>
        </p:spPr>
      </p:pic>
      <p:sp>
        <p:nvSpPr>
          <p:cNvPr id="11" name="Rectangle 10">
            <a:extLst>
              <a:ext uri="{FF2B5EF4-FFF2-40B4-BE49-F238E27FC236}">
                <a16:creationId xmlns:a16="http://schemas.microsoft.com/office/drawing/2014/main" id="{F68AC21E-A15A-1CFD-924F-13DD711172E4}"/>
              </a:ext>
            </a:extLst>
          </p:cNvPr>
          <p:cNvSpPr/>
          <p:nvPr/>
        </p:nvSpPr>
        <p:spPr bwMode="auto">
          <a:xfrm>
            <a:off x="420624" y="1352550"/>
            <a:ext cx="6926318"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12" name="Rectangle 11">
            <a:extLst>
              <a:ext uri="{FF2B5EF4-FFF2-40B4-BE49-F238E27FC236}">
                <a16:creationId xmlns:a16="http://schemas.microsoft.com/office/drawing/2014/main" id="{083C4DA4-9EB4-A317-0E59-D69BFF3F0208}"/>
              </a:ext>
            </a:extLst>
          </p:cNvPr>
          <p:cNvSpPr/>
          <p:nvPr/>
        </p:nvSpPr>
        <p:spPr bwMode="auto">
          <a:xfrm>
            <a:off x="420624" y="2114550"/>
            <a:ext cx="6926318"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23374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E91A-18A3-30A7-C749-54E90BB611DB}"/>
              </a:ext>
            </a:extLst>
          </p:cNvPr>
          <p:cNvSpPr>
            <a:spLocks noGrp="1"/>
          </p:cNvSpPr>
          <p:nvPr>
            <p:ph type="title"/>
          </p:nvPr>
        </p:nvSpPr>
        <p:spPr>
          <a:xfrm>
            <a:off x="457200" y="2266950"/>
            <a:ext cx="8686800" cy="609600"/>
          </a:xfrm>
        </p:spPr>
        <p:txBody>
          <a:bodyPr/>
          <a:lstStyle/>
          <a:p>
            <a:r>
              <a:rPr lang="en-US" dirty="0"/>
              <a:t>Gotcha 4: </a:t>
            </a:r>
            <a:br>
              <a:rPr lang="en-US" dirty="0"/>
            </a:br>
            <a:br>
              <a:rPr lang="en-US" dirty="0"/>
            </a:br>
            <a:br>
              <a:rPr lang="en-US" dirty="0"/>
            </a:br>
            <a:r>
              <a:rPr lang="en-US" dirty="0"/>
              <a:t>“Looking Over the Shoulder of Clinicians”</a:t>
            </a:r>
          </a:p>
        </p:txBody>
      </p:sp>
      <p:sp>
        <p:nvSpPr>
          <p:cNvPr id="3" name="Slide Number Placeholder 2">
            <a:extLst>
              <a:ext uri="{FF2B5EF4-FFF2-40B4-BE49-F238E27FC236}">
                <a16:creationId xmlns:a16="http://schemas.microsoft.com/office/drawing/2014/main" id="{027A11E1-1443-F122-810B-DA80560BF095}"/>
              </a:ext>
            </a:extLst>
          </p:cNvPr>
          <p:cNvSpPr>
            <a:spLocks noGrp="1"/>
          </p:cNvSpPr>
          <p:nvPr>
            <p:ph type="sldNum" sz="quarter" idx="10"/>
          </p:nvPr>
        </p:nvSpPr>
        <p:spPr/>
        <p:txBody>
          <a:bodyPr/>
          <a:lstStyle/>
          <a:p>
            <a:fld id="{86CB4B4D-7CA3-9044-876B-883B54F8677D}" type="slidenum">
              <a:rPr lang="en-US" smtClean="0"/>
              <a:pPr/>
              <a:t>38</a:t>
            </a:fld>
            <a:endParaRPr lang="en-US" dirty="0"/>
          </a:p>
        </p:txBody>
      </p:sp>
    </p:spTree>
    <p:extLst>
      <p:ext uri="{BB962C8B-B14F-4D97-AF65-F5344CB8AC3E}">
        <p14:creationId xmlns:p14="http://schemas.microsoft.com/office/powerpoint/2010/main" val="243551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A2426-E8BA-387A-130B-EEE7DD552D92}"/>
              </a:ext>
            </a:extLst>
          </p:cNvPr>
          <p:cNvSpPr>
            <a:spLocks noGrp="1"/>
          </p:cNvSpPr>
          <p:nvPr>
            <p:ph type="sldNum" sz="quarter" idx="10"/>
          </p:nvPr>
        </p:nvSpPr>
        <p:spPr/>
        <p:txBody>
          <a:bodyPr/>
          <a:lstStyle/>
          <a:p>
            <a:fld id="{86CB4B4D-7CA3-9044-876B-883B54F8677D}" type="slidenum">
              <a:rPr lang="en-US" smtClean="0"/>
              <a:pPr/>
              <a:t>39</a:t>
            </a:fld>
            <a:endParaRPr lang="en-US" dirty="0"/>
          </a:p>
        </p:txBody>
      </p:sp>
      <p:pic>
        <p:nvPicPr>
          <p:cNvPr id="4" name="Picture 3" descr="A diagram of a diagram&#10;&#10;Description automatically generated">
            <a:extLst>
              <a:ext uri="{FF2B5EF4-FFF2-40B4-BE49-F238E27FC236}">
                <a16:creationId xmlns:a16="http://schemas.microsoft.com/office/drawing/2014/main" id="{97649B72-42B3-AD9D-4A6B-9C7259E51911}"/>
              </a:ext>
            </a:extLst>
          </p:cNvPr>
          <p:cNvPicPr>
            <a:picLocks noChangeAspect="1"/>
          </p:cNvPicPr>
          <p:nvPr/>
        </p:nvPicPr>
        <p:blipFill>
          <a:blip r:embed="rId3"/>
          <a:stretch>
            <a:fillRect/>
          </a:stretch>
        </p:blipFill>
        <p:spPr>
          <a:xfrm>
            <a:off x="685800" y="438150"/>
            <a:ext cx="7772400" cy="3940764"/>
          </a:xfrm>
          <a:prstGeom prst="rect">
            <a:avLst/>
          </a:prstGeom>
        </p:spPr>
      </p:pic>
    </p:spTree>
    <p:extLst>
      <p:ext uri="{BB962C8B-B14F-4D97-AF65-F5344CB8AC3E}">
        <p14:creationId xmlns:p14="http://schemas.microsoft.com/office/powerpoint/2010/main" val="94913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24B5-2E7F-09F3-2149-0F69FB37FD30}"/>
              </a:ext>
            </a:extLst>
          </p:cNvPr>
          <p:cNvSpPr>
            <a:spLocks noGrp="1"/>
          </p:cNvSpPr>
          <p:nvPr>
            <p:ph type="title"/>
          </p:nvPr>
        </p:nvSpPr>
        <p:spPr/>
        <p:txBody>
          <a:bodyPr/>
          <a:lstStyle/>
          <a:p>
            <a:r>
              <a:rPr lang="en-US" dirty="0"/>
              <a:t>Final Project</a:t>
            </a:r>
          </a:p>
        </p:txBody>
      </p:sp>
      <p:sp>
        <p:nvSpPr>
          <p:cNvPr id="4" name="Content Placeholder 3">
            <a:extLst>
              <a:ext uri="{FF2B5EF4-FFF2-40B4-BE49-F238E27FC236}">
                <a16:creationId xmlns:a16="http://schemas.microsoft.com/office/drawing/2014/main" id="{3B7D6DBC-6114-DA11-3A74-CCB189170004}"/>
              </a:ext>
            </a:extLst>
          </p:cNvPr>
          <p:cNvSpPr>
            <a:spLocks noGrp="1"/>
          </p:cNvSpPr>
          <p:nvPr>
            <p:ph sz="quarter" idx="10"/>
          </p:nvPr>
        </p:nvSpPr>
        <p:spPr/>
        <p:txBody>
          <a:bodyPr/>
          <a:lstStyle/>
          <a:p>
            <a:r>
              <a:rPr lang="en-US" b="1" dirty="0"/>
              <a:t>Milestone 2 (Nov 7; 3 points): </a:t>
            </a:r>
            <a:r>
              <a:rPr lang="en-US" dirty="0"/>
              <a:t>Submit 1-page progress report, describing work completed and pending. </a:t>
            </a:r>
          </a:p>
          <a:p>
            <a:r>
              <a:rPr lang="en-US" dirty="0"/>
              <a:t> </a:t>
            </a:r>
          </a:p>
          <a:p>
            <a:endParaRPr lang="en-US" dirty="0"/>
          </a:p>
          <a:p>
            <a:r>
              <a:rPr lang="en-US" u="sng" dirty="0"/>
              <a:t>Full credit requires:</a:t>
            </a:r>
            <a:endParaRPr lang="en-US" dirty="0"/>
          </a:p>
          <a:p>
            <a:pPr marL="342900" indent="-342900">
              <a:buAutoNum type="arabicPeriod"/>
            </a:pPr>
            <a:r>
              <a:rPr lang="en-US" dirty="0"/>
              <a:t>Meet the deadline</a:t>
            </a:r>
          </a:p>
          <a:p>
            <a:pPr marL="342900" indent="-342900">
              <a:buAutoNum type="arabicPeriod"/>
            </a:pPr>
            <a:r>
              <a:rPr lang="en-US" dirty="0"/>
              <a:t>Do not exceed the length limit</a:t>
            </a:r>
          </a:p>
          <a:p>
            <a:pPr marL="342900" indent="-342900">
              <a:buAutoNum type="arabicPeriod"/>
            </a:pPr>
            <a:r>
              <a:rPr lang="en-US" dirty="0"/>
              <a:t>Provide meaningful detail on your progress</a:t>
            </a:r>
          </a:p>
        </p:txBody>
      </p:sp>
      <p:sp>
        <p:nvSpPr>
          <p:cNvPr id="3" name="Slide Number Placeholder 2">
            <a:extLst>
              <a:ext uri="{FF2B5EF4-FFF2-40B4-BE49-F238E27FC236}">
                <a16:creationId xmlns:a16="http://schemas.microsoft.com/office/drawing/2014/main" id="{7BA4F994-D4C1-8F82-2E7B-88F10BCA87CE}"/>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a:t>
            </a:fld>
            <a:endParaRPr lang="en-US" dirty="0"/>
          </a:p>
        </p:txBody>
      </p:sp>
    </p:spTree>
    <p:extLst>
      <p:ext uri="{BB962C8B-B14F-4D97-AF65-F5344CB8AC3E}">
        <p14:creationId xmlns:p14="http://schemas.microsoft.com/office/powerpoint/2010/main" val="1786163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7A11E1-1443-F122-810B-DA80560BF095}"/>
              </a:ext>
            </a:extLst>
          </p:cNvPr>
          <p:cNvSpPr>
            <a:spLocks noGrp="1"/>
          </p:cNvSpPr>
          <p:nvPr>
            <p:ph type="sldNum" sz="quarter" idx="10"/>
          </p:nvPr>
        </p:nvSpPr>
        <p:spPr/>
        <p:txBody>
          <a:bodyPr/>
          <a:lstStyle/>
          <a:p>
            <a:fld id="{86CB4B4D-7CA3-9044-876B-883B54F8677D}" type="slidenum">
              <a:rPr lang="en-US" smtClean="0"/>
              <a:pPr/>
              <a:t>40</a:t>
            </a:fld>
            <a:endParaRPr lang="en-US" dirty="0"/>
          </a:p>
        </p:txBody>
      </p:sp>
      <p:pic>
        <p:nvPicPr>
          <p:cNvPr id="2050" name="Picture 2" descr="Bernie Sanders Once Again Asking | WHAT IS THE MODEL ACTUALLY LEARNING? | image tagged in bernie sanders once again asking | made w/ Imgflip meme maker">
            <a:extLst>
              <a:ext uri="{FF2B5EF4-FFF2-40B4-BE49-F238E27FC236}">
                <a16:creationId xmlns:a16="http://schemas.microsoft.com/office/drawing/2014/main" id="{40A96B34-5CE7-645F-18CB-FB322BB36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85750"/>
            <a:ext cx="5362575" cy="398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798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D1D289E3-FB30-B97F-0C6D-EE48D972AB49}"/>
              </a:ext>
            </a:extLst>
          </p:cNvPr>
          <p:cNvSpPr>
            <a:spLocks noGrp="1"/>
          </p:cNvSpPr>
          <p:nvPr>
            <p:ph type="title"/>
          </p:nvPr>
        </p:nvSpPr>
        <p:spPr>
          <a:xfrm>
            <a:off x="304800" y="252340"/>
            <a:ext cx="8534400" cy="609600"/>
          </a:xfrm>
        </p:spPr>
        <p:txBody>
          <a:bodyPr/>
          <a:lstStyle/>
          <a:p>
            <a:r>
              <a:rPr lang="en-US" dirty="0"/>
              <a:t>Conflating Correlation &amp; Causation</a:t>
            </a:r>
          </a:p>
        </p:txBody>
      </p:sp>
      <p:sp>
        <p:nvSpPr>
          <p:cNvPr id="3" name="Slide Number Placeholder 2">
            <a:extLst>
              <a:ext uri="{FF2B5EF4-FFF2-40B4-BE49-F238E27FC236}">
                <a16:creationId xmlns:a16="http://schemas.microsoft.com/office/drawing/2014/main" id="{27367BDB-E396-03FB-AC89-29FC20FC857E}"/>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41</a:t>
            </a:fld>
            <a:endParaRPr lang="en-US" dirty="0"/>
          </a:p>
        </p:txBody>
      </p:sp>
      <p:graphicFrame>
        <p:nvGraphicFramePr>
          <p:cNvPr id="5" name="Table 4">
            <a:extLst>
              <a:ext uri="{FF2B5EF4-FFF2-40B4-BE49-F238E27FC236}">
                <a16:creationId xmlns:a16="http://schemas.microsoft.com/office/drawing/2014/main" id="{FD4EC0D0-4888-8191-94A9-B69081BD60FA}"/>
              </a:ext>
            </a:extLst>
          </p:cNvPr>
          <p:cNvGraphicFramePr>
            <a:graphicFrameLocks noGrp="1"/>
          </p:cNvGraphicFramePr>
          <p:nvPr>
            <p:extLst>
              <p:ext uri="{D42A27DB-BD31-4B8C-83A1-F6EECF244321}">
                <p14:modId xmlns:p14="http://schemas.microsoft.com/office/powerpoint/2010/main" val="1693390022"/>
              </p:ext>
            </p:extLst>
          </p:nvPr>
        </p:nvGraphicFramePr>
        <p:xfrm>
          <a:off x="984738" y="1428750"/>
          <a:ext cx="7174524" cy="2697480"/>
        </p:xfrm>
        <a:graphic>
          <a:graphicData uri="http://schemas.openxmlformats.org/drawingml/2006/table">
            <a:tbl>
              <a:tblPr firstRow="1" bandRow="1">
                <a:tableStyleId>{5C22544A-7EE6-4342-B048-85BDC9FD1C3A}</a:tableStyleId>
              </a:tblPr>
              <a:tblGrid>
                <a:gridCol w="4431324">
                  <a:extLst>
                    <a:ext uri="{9D8B030D-6E8A-4147-A177-3AD203B41FA5}">
                      <a16:colId xmlns:a16="http://schemas.microsoft.com/office/drawing/2014/main" val="3376827739"/>
                    </a:ext>
                  </a:extLst>
                </a:gridCol>
                <a:gridCol w="2743200">
                  <a:extLst>
                    <a:ext uri="{9D8B030D-6E8A-4147-A177-3AD203B41FA5}">
                      <a16:colId xmlns:a16="http://schemas.microsoft.com/office/drawing/2014/main" val="1381252647"/>
                    </a:ext>
                  </a:extLst>
                </a:gridCol>
              </a:tblGrid>
              <a:tr h="515251">
                <a:tc>
                  <a:txBody>
                    <a:bodyPr/>
                    <a:lstStyle/>
                    <a:p>
                      <a:r>
                        <a:rPr lang="en-US" sz="1200" dirty="0"/>
                        <a:t>Example scenario</a:t>
                      </a:r>
                    </a:p>
                  </a:txBody>
                  <a:tcPr/>
                </a:tc>
                <a:tc>
                  <a:txBody>
                    <a:bodyPr/>
                    <a:lstStyle/>
                    <a:p>
                      <a:r>
                        <a:rPr lang="en-US" sz="1200" dirty="0"/>
                        <a:t>Risk</a:t>
                      </a:r>
                    </a:p>
                  </a:txBody>
                  <a:tcPr/>
                </a:tc>
                <a:extLst>
                  <a:ext uri="{0D108BD9-81ED-4DB2-BD59-A6C34878D82A}">
                    <a16:rowId xmlns:a16="http://schemas.microsoft.com/office/drawing/2014/main" val="532391489"/>
                  </a:ext>
                </a:extLst>
              </a:tr>
              <a:tr h="1237349">
                <a:tc>
                  <a:txBody>
                    <a:bodyPr/>
                    <a:lstStyle/>
                    <a:p>
                      <a:r>
                        <a:rPr lang="en-US" sz="1400" dirty="0"/>
                        <a:t>(Patient doesn’t have the condition)</a:t>
                      </a:r>
                    </a:p>
                    <a:p>
                      <a:r>
                        <a:rPr lang="en-US" sz="1400" dirty="0"/>
                        <a:t>Clinician orders a test. </a:t>
                      </a:r>
                    </a:p>
                    <a:p>
                      <a:r>
                        <a:rPr lang="en-US" sz="1400" dirty="0"/>
                        <a:t>Test comes back normal.</a:t>
                      </a:r>
                    </a:p>
                    <a:p>
                      <a:r>
                        <a:rPr lang="en-US" sz="1400" dirty="0"/>
                        <a:t>However, model assigns high risk based on test order. </a:t>
                      </a:r>
                    </a:p>
                  </a:txBody>
                  <a:tcPr/>
                </a:tc>
                <a:tc>
                  <a:txBody>
                    <a:bodyPr/>
                    <a:lstStyle/>
                    <a:p>
                      <a:r>
                        <a:rPr lang="en-US" sz="1400" dirty="0"/>
                        <a:t>Waste money on unnecessary extra lab tests/imaging </a:t>
                      </a:r>
                    </a:p>
                  </a:txBody>
                  <a:tcPr/>
                </a:tc>
                <a:extLst>
                  <a:ext uri="{0D108BD9-81ED-4DB2-BD59-A6C34878D82A}">
                    <a16:rowId xmlns:a16="http://schemas.microsoft.com/office/drawing/2014/main" val="655617576"/>
                  </a:ext>
                </a:extLst>
              </a:tr>
              <a:tr h="914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(Patient has the condition)</a:t>
                      </a:r>
                    </a:p>
                    <a:p>
                      <a:r>
                        <a:rPr lang="en-US" sz="1400" dirty="0"/>
                        <a:t>Clinician orders test at 3AM. </a:t>
                      </a:r>
                    </a:p>
                    <a:p>
                      <a:r>
                        <a:rPr lang="en-US" sz="1400" dirty="0"/>
                        <a:t>Test delayed to 8AM for IT issue.</a:t>
                      </a:r>
                    </a:p>
                    <a:p>
                      <a:r>
                        <a:rPr lang="en-US" sz="1400" dirty="0"/>
                        <a:t>Model assigns low risk to patient. </a:t>
                      </a:r>
                    </a:p>
                  </a:txBody>
                  <a:tcPr/>
                </a:tc>
                <a:tc>
                  <a:txBody>
                    <a:bodyPr/>
                    <a:lstStyle/>
                    <a:p>
                      <a:r>
                        <a:rPr lang="en-US" sz="1400" dirty="0"/>
                        <a:t>Patient could die </a:t>
                      </a:r>
                    </a:p>
                  </a:txBody>
                  <a:tcPr/>
                </a:tc>
                <a:extLst>
                  <a:ext uri="{0D108BD9-81ED-4DB2-BD59-A6C34878D82A}">
                    <a16:rowId xmlns:a16="http://schemas.microsoft.com/office/drawing/2014/main" val="4142103994"/>
                  </a:ext>
                </a:extLst>
              </a:tr>
            </a:tbl>
          </a:graphicData>
        </a:graphic>
      </p:graphicFrame>
      <p:sp>
        <p:nvSpPr>
          <p:cNvPr id="4" name="Rectangle 3">
            <a:extLst>
              <a:ext uri="{FF2B5EF4-FFF2-40B4-BE49-F238E27FC236}">
                <a16:creationId xmlns:a16="http://schemas.microsoft.com/office/drawing/2014/main" id="{AB3E6FE2-8F07-C72F-FE0B-3C5C0A65C02F}"/>
              </a:ext>
            </a:extLst>
          </p:cNvPr>
          <p:cNvSpPr/>
          <p:nvPr/>
        </p:nvSpPr>
        <p:spPr bwMode="auto">
          <a:xfrm>
            <a:off x="984738" y="3176855"/>
            <a:ext cx="4425462" cy="9144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0B0869BA-4E06-4C77-D355-7734EED2825C}"/>
              </a:ext>
            </a:extLst>
          </p:cNvPr>
          <p:cNvSpPr/>
          <p:nvPr/>
        </p:nvSpPr>
        <p:spPr bwMode="auto">
          <a:xfrm>
            <a:off x="5410200" y="1951662"/>
            <a:ext cx="2749062" cy="122968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BC76DC35-A349-FC19-29CF-A2C65C235D33}"/>
              </a:ext>
            </a:extLst>
          </p:cNvPr>
          <p:cNvSpPr/>
          <p:nvPr/>
        </p:nvSpPr>
        <p:spPr bwMode="auto">
          <a:xfrm>
            <a:off x="5410200" y="3176855"/>
            <a:ext cx="2749062" cy="9144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333238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749048-9CB2-077E-6212-23E2CD7E71A4}"/>
              </a:ext>
            </a:extLst>
          </p:cNvPr>
          <p:cNvSpPr>
            <a:spLocks noGrp="1"/>
          </p:cNvSpPr>
          <p:nvPr>
            <p:ph type="sldNum" sz="quarter" idx="10"/>
          </p:nvPr>
        </p:nvSpPr>
        <p:spPr/>
        <p:txBody>
          <a:bodyPr/>
          <a:lstStyle/>
          <a:p>
            <a:fld id="{86CB4B4D-7CA3-9044-876B-883B54F8677D}" type="slidenum">
              <a:rPr lang="en-US" smtClean="0"/>
              <a:pPr/>
              <a:t>42</a:t>
            </a:fld>
            <a:endParaRPr lang="en-US" dirty="0"/>
          </a:p>
        </p:txBody>
      </p:sp>
      <p:pic>
        <p:nvPicPr>
          <p:cNvPr id="5" name="Picture 4" descr="A screenshot of a computer&#10;&#10;Description automatically generated">
            <a:extLst>
              <a:ext uri="{FF2B5EF4-FFF2-40B4-BE49-F238E27FC236}">
                <a16:creationId xmlns:a16="http://schemas.microsoft.com/office/drawing/2014/main" id="{BA56791F-1B0B-575B-BA70-EFD7644C1351}"/>
              </a:ext>
            </a:extLst>
          </p:cNvPr>
          <p:cNvPicPr>
            <a:picLocks noChangeAspect="1"/>
          </p:cNvPicPr>
          <p:nvPr/>
        </p:nvPicPr>
        <p:blipFill>
          <a:blip r:embed="rId3"/>
          <a:stretch>
            <a:fillRect/>
          </a:stretch>
        </p:blipFill>
        <p:spPr>
          <a:xfrm>
            <a:off x="1447800" y="213423"/>
            <a:ext cx="6477000" cy="2186822"/>
          </a:xfrm>
          <a:prstGeom prst="rect">
            <a:avLst/>
          </a:prstGeom>
        </p:spPr>
      </p:pic>
      <p:sp>
        <p:nvSpPr>
          <p:cNvPr id="2" name="TextBox 1">
            <a:extLst>
              <a:ext uri="{FF2B5EF4-FFF2-40B4-BE49-F238E27FC236}">
                <a16:creationId xmlns:a16="http://schemas.microsoft.com/office/drawing/2014/main" id="{A8D37129-A6A2-21D2-1969-EAAA66FC02C6}"/>
              </a:ext>
            </a:extLst>
          </p:cNvPr>
          <p:cNvSpPr txBox="1"/>
          <p:nvPr/>
        </p:nvSpPr>
        <p:spPr>
          <a:xfrm>
            <a:off x="0" y="4504551"/>
            <a:ext cx="5932714" cy="261610"/>
          </a:xfrm>
          <a:prstGeom prst="rect">
            <a:avLst/>
          </a:prstGeom>
          <a:noFill/>
        </p:spPr>
        <p:txBody>
          <a:bodyPr wrap="square">
            <a:spAutoFit/>
          </a:bodyPr>
          <a:lstStyle/>
          <a:p>
            <a:r>
              <a:rPr lang="en-US" sz="1100" dirty="0">
                <a:hlinkClick r:id="rId4"/>
              </a:rPr>
              <a:t>https://www.nature.com/articles/s41746-021-00426-3</a:t>
            </a:r>
            <a:endParaRPr lang="en-US" sz="1100" dirty="0"/>
          </a:p>
        </p:txBody>
      </p:sp>
      <p:pic>
        <p:nvPicPr>
          <p:cNvPr id="8" name="Picture 7" descr="A close-up of a text&#10;&#10;Description automatically generated">
            <a:extLst>
              <a:ext uri="{FF2B5EF4-FFF2-40B4-BE49-F238E27FC236}">
                <a16:creationId xmlns:a16="http://schemas.microsoft.com/office/drawing/2014/main" id="{3B86E073-8D2B-5E1F-2422-9A4D360CBC37}"/>
              </a:ext>
            </a:extLst>
          </p:cNvPr>
          <p:cNvPicPr>
            <a:picLocks noChangeAspect="1"/>
          </p:cNvPicPr>
          <p:nvPr/>
        </p:nvPicPr>
        <p:blipFill>
          <a:blip r:embed="rId5"/>
          <a:stretch>
            <a:fillRect/>
          </a:stretch>
        </p:blipFill>
        <p:spPr>
          <a:xfrm>
            <a:off x="2362200" y="2743256"/>
            <a:ext cx="4019985" cy="1640971"/>
          </a:xfrm>
          <a:prstGeom prst="rect">
            <a:avLst/>
          </a:prstGeom>
        </p:spPr>
      </p:pic>
    </p:spTree>
    <p:extLst>
      <p:ext uri="{BB962C8B-B14F-4D97-AF65-F5344CB8AC3E}">
        <p14:creationId xmlns:p14="http://schemas.microsoft.com/office/powerpoint/2010/main" val="2002108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FB77-8BA3-49E1-6726-D8E8A69F9502}"/>
              </a:ext>
            </a:extLst>
          </p:cNvPr>
          <p:cNvSpPr>
            <a:spLocks noGrp="1"/>
          </p:cNvSpPr>
          <p:nvPr>
            <p:ph type="title"/>
          </p:nvPr>
        </p:nvSpPr>
        <p:spPr/>
        <p:txBody>
          <a:bodyPr/>
          <a:lstStyle/>
          <a:p>
            <a:r>
              <a:rPr lang="en-US" dirty="0"/>
              <a:t>Classifying EMR Data Elements </a:t>
            </a:r>
          </a:p>
        </p:txBody>
      </p:sp>
      <p:sp>
        <p:nvSpPr>
          <p:cNvPr id="4" name="Content Placeholder 3">
            <a:extLst>
              <a:ext uri="{FF2B5EF4-FFF2-40B4-BE49-F238E27FC236}">
                <a16:creationId xmlns:a16="http://schemas.microsoft.com/office/drawing/2014/main" id="{28D86411-026D-63A5-4945-3333F4C5BD5D}"/>
              </a:ext>
            </a:extLst>
          </p:cNvPr>
          <p:cNvSpPr>
            <a:spLocks noGrp="1"/>
          </p:cNvSpPr>
          <p:nvPr>
            <p:ph sz="quarter" idx="10"/>
          </p:nvPr>
        </p:nvSpPr>
        <p:spPr>
          <a:xfrm>
            <a:off x="228600" y="1200150"/>
            <a:ext cx="4270248" cy="3429000"/>
          </a:xfrm>
        </p:spPr>
        <p:txBody>
          <a:bodyPr/>
          <a:lstStyle/>
          <a:p>
            <a:r>
              <a:rPr lang="en-US" sz="1800" b="1" u="sng" dirty="0"/>
              <a:t>Clinician-Initiated</a:t>
            </a:r>
          </a:p>
          <a:p>
            <a:r>
              <a:rPr lang="en-US" sz="1800" dirty="0"/>
              <a:t>Test orders</a:t>
            </a:r>
          </a:p>
          <a:p>
            <a:r>
              <a:rPr lang="en-US" sz="1800" dirty="0" err="1"/>
              <a:t>rx</a:t>
            </a:r>
            <a:endParaRPr lang="en-US" sz="1800" dirty="0"/>
          </a:p>
          <a:p>
            <a:r>
              <a:rPr lang="en-US" sz="1800" dirty="0"/>
              <a:t>dx</a:t>
            </a:r>
          </a:p>
          <a:p>
            <a:r>
              <a:rPr lang="en-US" sz="1800" dirty="0"/>
              <a:t>Referrals</a:t>
            </a:r>
          </a:p>
          <a:p>
            <a:r>
              <a:rPr lang="en-US" sz="1800" dirty="0"/>
              <a:t>Consultations</a:t>
            </a:r>
          </a:p>
          <a:p>
            <a:r>
              <a:rPr lang="en-US" sz="1800" dirty="0"/>
              <a:t>Non-routine orders</a:t>
            </a:r>
          </a:p>
        </p:txBody>
      </p:sp>
      <p:sp>
        <p:nvSpPr>
          <p:cNvPr id="5" name="Content Placeholder 4">
            <a:extLst>
              <a:ext uri="{FF2B5EF4-FFF2-40B4-BE49-F238E27FC236}">
                <a16:creationId xmlns:a16="http://schemas.microsoft.com/office/drawing/2014/main" id="{175C1728-7C36-DFC9-1F1F-36F430824271}"/>
              </a:ext>
            </a:extLst>
          </p:cNvPr>
          <p:cNvSpPr>
            <a:spLocks noGrp="1"/>
          </p:cNvSpPr>
          <p:nvPr>
            <p:ph sz="quarter" idx="11"/>
          </p:nvPr>
        </p:nvSpPr>
        <p:spPr/>
        <p:txBody>
          <a:bodyPr/>
          <a:lstStyle/>
          <a:p>
            <a:r>
              <a:rPr lang="en-US" sz="1800" b="1" u="sng" dirty="0"/>
              <a:t>Non-Clinician Initiated </a:t>
            </a:r>
          </a:p>
          <a:p>
            <a:br>
              <a:rPr lang="en-US" sz="1800" dirty="0"/>
            </a:br>
            <a:r>
              <a:rPr lang="en-US" sz="1800" dirty="0"/>
              <a:t>Direct physiological measurements</a:t>
            </a:r>
          </a:p>
          <a:p>
            <a:endParaRPr lang="en-US" sz="1800" dirty="0"/>
          </a:p>
          <a:p>
            <a:r>
              <a:rPr lang="en-US" sz="1800" dirty="0"/>
              <a:t>Routine orders </a:t>
            </a:r>
          </a:p>
          <a:p>
            <a:r>
              <a:rPr lang="en-US" sz="1800" dirty="0"/>
              <a:t>  </a:t>
            </a:r>
          </a:p>
        </p:txBody>
      </p:sp>
      <p:sp>
        <p:nvSpPr>
          <p:cNvPr id="3" name="Slide Number Placeholder 2">
            <a:extLst>
              <a:ext uri="{FF2B5EF4-FFF2-40B4-BE49-F238E27FC236}">
                <a16:creationId xmlns:a16="http://schemas.microsoft.com/office/drawing/2014/main" id="{B5FCE653-A2DF-F10C-0543-5EF21AB4322B}"/>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43</a:t>
            </a:fld>
            <a:endParaRPr lang="en-US" dirty="0"/>
          </a:p>
        </p:txBody>
      </p:sp>
    </p:spTree>
    <p:extLst>
      <p:ext uri="{BB962C8B-B14F-4D97-AF65-F5344CB8AC3E}">
        <p14:creationId xmlns:p14="http://schemas.microsoft.com/office/powerpoint/2010/main" val="2920541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8319B-094D-146C-A8EE-4FB5353CA409}"/>
              </a:ext>
            </a:extLst>
          </p:cNvPr>
          <p:cNvPicPr>
            <a:picLocks noChangeAspect="1"/>
          </p:cNvPicPr>
          <p:nvPr/>
        </p:nvPicPr>
        <p:blipFill>
          <a:blip r:embed="rId3"/>
          <a:stretch>
            <a:fillRect/>
          </a:stretch>
        </p:blipFill>
        <p:spPr>
          <a:xfrm>
            <a:off x="1600200" y="53088"/>
            <a:ext cx="5637344" cy="4880862"/>
          </a:xfrm>
          <a:prstGeom prst="rect">
            <a:avLst/>
          </a:prstGeom>
        </p:spPr>
      </p:pic>
    </p:spTree>
    <p:extLst>
      <p:ext uri="{BB962C8B-B14F-4D97-AF65-F5344CB8AC3E}">
        <p14:creationId xmlns:p14="http://schemas.microsoft.com/office/powerpoint/2010/main" val="676611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54F5-47BE-731F-1A75-1EE20C40DCDC}"/>
              </a:ext>
            </a:extLst>
          </p:cNvPr>
          <p:cNvSpPr>
            <a:spLocks noGrp="1"/>
          </p:cNvSpPr>
          <p:nvPr>
            <p:ph type="title"/>
          </p:nvPr>
        </p:nvSpPr>
        <p:spPr/>
        <p:txBody>
          <a:bodyPr/>
          <a:lstStyle/>
          <a:p>
            <a:r>
              <a:rPr lang="en-US" dirty="0"/>
              <a:t>Bake-off with 4 Models</a:t>
            </a:r>
          </a:p>
        </p:txBody>
      </p:sp>
      <p:sp>
        <p:nvSpPr>
          <p:cNvPr id="5" name="Content Placeholder 4">
            <a:extLst>
              <a:ext uri="{FF2B5EF4-FFF2-40B4-BE49-F238E27FC236}">
                <a16:creationId xmlns:a16="http://schemas.microsoft.com/office/drawing/2014/main" id="{7785E5D7-CD4B-5CBC-1B56-169763CF0F63}"/>
              </a:ext>
            </a:extLst>
          </p:cNvPr>
          <p:cNvSpPr>
            <a:spLocks noGrp="1"/>
          </p:cNvSpPr>
          <p:nvPr>
            <p:ph sz="quarter" idx="10"/>
          </p:nvPr>
        </p:nvSpPr>
        <p:spPr>
          <a:xfrm>
            <a:off x="311079" y="1276350"/>
            <a:ext cx="8407400" cy="3276600"/>
          </a:xfrm>
        </p:spPr>
        <p:txBody>
          <a:bodyPr/>
          <a:lstStyle/>
          <a:p>
            <a:pPr marL="342900" indent="-342900">
              <a:buAutoNum type="arabicPeriod"/>
            </a:pPr>
            <a:r>
              <a:rPr lang="en-US" sz="2000" b="1" dirty="0"/>
              <a:t>Demographics only: </a:t>
            </a:r>
            <a:r>
              <a:rPr lang="en-US" sz="2000" dirty="0"/>
              <a:t>age, gender, marital status, insurance type</a:t>
            </a:r>
            <a:br>
              <a:rPr lang="en-US" sz="2000" dirty="0"/>
            </a:br>
            <a:endParaRPr lang="en-US" sz="2000" dirty="0"/>
          </a:p>
          <a:p>
            <a:pPr marL="342900" indent="-342900">
              <a:buAutoNum type="arabicPeriod"/>
            </a:pPr>
            <a:r>
              <a:rPr lang="en-US" sz="2000" b="1" dirty="0"/>
              <a:t>Upon Admission: </a:t>
            </a:r>
            <a:r>
              <a:rPr lang="en-US" sz="2000" dirty="0"/>
              <a:t>Add referring source, admission type, admitting physician specialty, point of origin</a:t>
            </a:r>
            <a:br>
              <a:rPr lang="en-US" sz="2000" dirty="0"/>
            </a:br>
            <a:endParaRPr lang="en-US" sz="2000" dirty="0"/>
          </a:p>
          <a:p>
            <a:pPr marL="342900" indent="-342900">
              <a:buAutoNum type="arabicPeriod"/>
            </a:pPr>
            <a:r>
              <a:rPr lang="en-US" sz="2000" b="1" dirty="0"/>
              <a:t>Chargemaster: </a:t>
            </a:r>
            <a:r>
              <a:rPr lang="en-US" sz="2000" dirty="0"/>
              <a:t>Add provider actions  </a:t>
            </a:r>
            <a:br>
              <a:rPr lang="en-US" sz="2000" dirty="0"/>
            </a:br>
            <a:endParaRPr lang="en-US" sz="2000" dirty="0"/>
          </a:p>
          <a:p>
            <a:pPr marL="342900" indent="-342900">
              <a:buAutoNum type="arabicPeriod"/>
            </a:pPr>
            <a:r>
              <a:rPr lang="en-US" sz="2000" b="1" dirty="0"/>
              <a:t>EMR Baseline: </a:t>
            </a:r>
            <a:r>
              <a:rPr lang="en-US" sz="2000" dirty="0"/>
              <a:t>state of the art published model  </a:t>
            </a:r>
          </a:p>
          <a:p>
            <a:pPr marL="342900" indent="-342900">
              <a:buAutoNum type="arabicPeriod"/>
            </a:pPr>
            <a:endParaRPr lang="en-US" dirty="0"/>
          </a:p>
        </p:txBody>
      </p:sp>
      <p:sp>
        <p:nvSpPr>
          <p:cNvPr id="3" name="Slide Number Placeholder 2">
            <a:extLst>
              <a:ext uri="{FF2B5EF4-FFF2-40B4-BE49-F238E27FC236}">
                <a16:creationId xmlns:a16="http://schemas.microsoft.com/office/drawing/2014/main" id="{C36ED7B6-B74C-75C5-3B64-128F2F41461C}"/>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45</a:t>
            </a:fld>
            <a:endParaRPr lang="en-US" dirty="0"/>
          </a:p>
        </p:txBody>
      </p:sp>
    </p:spTree>
    <p:extLst>
      <p:ext uri="{BB962C8B-B14F-4D97-AF65-F5344CB8AC3E}">
        <p14:creationId xmlns:p14="http://schemas.microsoft.com/office/powerpoint/2010/main" val="2840611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9ACCF1-A47E-0702-514D-E44AC7BC92B6}"/>
              </a:ext>
            </a:extLst>
          </p:cNvPr>
          <p:cNvSpPr>
            <a:spLocks noGrp="1"/>
          </p:cNvSpPr>
          <p:nvPr>
            <p:ph type="sldNum" sz="quarter" idx="10"/>
          </p:nvPr>
        </p:nvSpPr>
        <p:spPr/>
        <p:txBody>
          <a:bodyPr/>
          <a:lstStyle/>
          <a:p>
            <a:fld id="{86CB4B4D-7CA3-9044-876B-883B54F8677D}" type="slidenum">
              <a:rPr lang="en-US" smtClean="0"/>
              <a:pPr/>
              <a:t>46</a:t>
            </a:fld>
            <a:endParaRPr lang="en-US" dirty="0"/>
          </a:p>
        </p:txBody>
      </p:sp>
      <p:sp>
        <p:nvSpPr>
          <p:cNvPr id="9" name="TextBox 8">
            <a:extLst>
              <a:ext uri="{FF2B5EF4-FFF2-40B4-BE49-F238E27FC236}">
                <a16:creationId xmlns:a16="http://schemas.microsoft.com/office/drawing/2014/main" id="{B256EBC3-A66D-213E-DC34-7142366E1C9A}"/>
              </a:ext>
            </a:extLst>
          </p:cNvPr>
          <p:cNvSpPr txBox="1"/>
          <p:nvPr/>
        </p:nvSpPr>
        <p:spPr>
          <a:xfrm>
            <a:off x="609600" y="3638550"/>
            <a:ext cx="76200" cy="609600"/>
          </a:xfrm>
          <a:prstGeom prst="rect">
            <a:avLst/>
          </a:prstGeom>
          <a:noFill/>
        </p:spPr>
        <p:txBody>
          <a:bodyPr wrap="square" rtlCol="0">
            <a:spAutoFit/>
          </a:bodyPr>
          <a:lstStyle/>
          <a:p>
            <a:endParaRPr lang="en-US" dirty="0"/>
          </a:p>
        </p:txBody>
      </p:sp>
      <p:pic>
        <p:nvPicPr>
          <p:cNvPr id="5" name="Picture 4">
            <a:extLst>
              <a:ext uri="{FF2B5EF4-FFF2-40B4-BE49-F238E27FC236}">
                <a16:creationId xmlns:a16="http://schemas.microsoft.com/office/drawing/2014/main" id="{17ECDEFB-38E9-668A-8330-38D450BDA76F}"/>
              </a:ext>
            </a:extLst>
          </p:cNvPr>
          <p:cNvPicPr>
            <a:picLocks noChangeAspect="1"/>
          </p:cNvPicPr>
          <p:nvPr/>
        </p:nvPicPr>
        <p:blipFill>
          <a:blip r:embed="rId3"/>
          <a:stretch>
            <a:fillRect/>
          </a:stretch>
        </p:blipFill>
        <p:spPr>
          <a:xfrm>
            <a:off x="1524000" y="133350"/>
            <a:ext cx="5678488" cy="4171950"/>
          </a:xfrm>
          <a:prstGeom prst="rect">
            <a:avLst/>
          </a:prstGeom>
        </p:spPr>
      </p:pic>
      <p:grpSp>
        <p:nvGrpSpPr>
          <p:cNvPr id="6" name="Group 5">
            <a:extLst>
              <a:ext uri="{FF2B5EF4-FFF2-40B4-BE49-F238E27FC236}">
                <a16:creationId xmlns:a16="http://schemas.microsoft.com/office/drawing/2014/main" id="{08359634-9313-0535-5579-095B4153308C}"/>
              </a:ext>
            </a:extLst>
          </p:cNvPr>
          <p:cNvGrpSpPr/>
          <p:nvPr/>
        </p:nvGrpSpPr>
        <p:grpSpPr>
          <a:xfrm>
            <a:off x="6135624" y="361950"/>
            <a:ext cx="2093976" cy="3257550"/>
            <a:chOff x="6135624" y="361950"/>
            <a:chExt cx="2093976" cy="3257550"/>
          </a:xfrm>
        </p:grpSpPr>
        <p:sp>
          <p:nvSpPr>
            <p:cNvPr id="2" name="Rectangle 1">
              <a:extLst>
                <a:ext uri="{FF2B5EF4-FFF2-40B4-BE49-F238E27FC236}">
                  <a16:creationId xmlns:a16="http://schemas.microsoft.com/office/drawing/2014/main" id="{B34BA47F-6017-5A6C-BF6E-30A65C96DFE5}"/>
                </a:ext>
              </a:extLst>
            </p:cNvPr>
            <p:cNvSpPr/>
            <p:nvPr/>
          </p:nvSpPr>
          <p:spPr bwMode="auto">
            <a:xfrm>
              <a:off x="6135624" y="742950"/>
              <a:ext cx="609600" cy="2876550"/>
            </a:xfrm>
            <a:prstGeom prst="rect">
              <a:avLst/>
            </a:prstGeom>
            <a:noFill/>
            <a:ln w="635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 name="Line Callout 1 (Border and Accent Bar) 3">
              <a:extLst>
                <a:ext uri="{FF2B5EF4-FFF2-40B4-BE49-F238E27FC236}">
                  <a16:creationId xmlns:a16="http://schemas.microsoft.com/office/drawing/2014/main" id="{361A1A3E-233A-8409-E09E-5D9435E82520}"/>
                </a:ext>
              </a:extLst>
            </p:cNvPr>
            <p:cNvSpPr/>
            <p:nvPr/>
          </p:nvSpPr>
          <p:spPr bwMode="auto">
            <a:xfrm>
              <a:off x="7315200" y="361950"/>
              <a:ext cx="914400" cy="1066800"/>
            </a:xfrm>
            <a:prstGeom prst="accentBorderCallout1">
              <a:avLst>
                <a:gd name="adj1" fmla="val 18750"/>
                <a:gd name="adj2" fmla="val -8333"/>
                <a:gd name="adj3" fmla="val 57471"/>
                <a:gd name="adj4" fmla="val -60047"/>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rPr>
                <a:t>That’s pretty close!</a:t>
              </a:r>
            </a:p>
          </p:txBody>
        </p:sp>
      </p:grpSp>
    </p:spTree>
    <p:extLst>
      <p:ext uri="{BB962C8B-B14F-4D97-AF65-F5344CB8AC3E}">
        <p14:creationId xmlns:p14="http://schemas.microsoft.com/office/powerpoint/2010/main" val="41367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58B05E-B1A1-4A2B-3C13-421EB15A7B2E}"/>
              </a:ext>
            </a:extLst>
          </p:cNvPr>
          <p:cNvSpPr>
            <a:spLocks noGrp="1"/>
          </p:cNvSpPr>
          <p:nvPr>
            <p:ph sz="quarter" idx="10"/>
          </p:nvPr>
        </p:nvSpPr>
        <p:spPr>
          <a:xfrm>
            <a:off x="457200" y="1047750"/>
            <a:ext cx="3810000" cy="3238500"/>
          </a:xfrm>
        </p:spPr>
        <p:txBody>
          <a:bodyPr/>
          <a:lstStyle/>
          <a:p>
            <a:br>
              <a:rPr lang="en-US" sz="1800" dirty="0"/>
            </a:br>
            <a:endParaRPr lang="en-US" sz="1800" dirty="0"/>
          </a:p>
          <a:p>
            <a:endParaRPr lang="en-US" sz="1800" dirty="0"/>
          </a:p>
          <a:p>
            <a:r>
              <a:rPr lang="en-US" sz="1800" dirty="0"/>
              <a:t>How can you avoid just  “watching over the clinician’s shoulder”?</a:t>
            </a:r>
            <a:endParaRPr lang="en-US" dirty="0"/>
          </a:p>
        </p:txBody>
      </p:sp>
      <p:sp>
        <p:nvSpPr>
          <p:cNvPr id="3" name="Slide Number Placeholder 2">
            <a:extLst>
              <a:ext uri="{FF2B5EF4-FFF2-40B4-BE49-F238E27FC236}">
                <a16:creationId xmlns:a16="http://schemas.microsoft.com/office/drawing/2014/main" id="{02296E36-2D80-A97C-0758-3D81EB66F402}"/>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47</a:t>
            </a:fld>
            <a:endParaRPr lang="en-US" dirty="0"/>
          </a:p>
        </p:txBody>
      </p:sp>
      <p:pic>
        <p:nvPicPr>
          <p:cNvPr id="7" name="Picture 6" descr="A person with a mustache&#10;&#10;Description automatically generated">
            <a:extLst>
              <a:ext uri="{FF2B5EF4-FFF2-40B4-BE49-F238E27FC236}">
                <a16:creationId xmlns:a16="http://schemas.microsoft.com/office/drawing/2014/main" id="{34AA23EE-0443-2A83-0D9C-F8ABDCABDA50}"/>
              </a:ext>
            </a:extLst>
          </p:cNvPr>
          <p:cNvPicPr>
            <a:picLocks noChangeAspect="1"/>
          </p:cNvPicPr>
          <p:nvPr/>
        </p:nvPicPr>
        <p:blipFill>
          <a:blip r:embed="rId3"/>
          <a:stretch>
            <a:fillRect/>
          </a:stretch>
        </p:blipFill>
        <p:spPr>
          <a:xfrm>
            <a:off x="4498771" y="1200150"/>
            <a:ext cx="3700004" cy="2398374"/>
          </a:xfrm>
          <a:prstGeom prst="rect">
            <a:avLst/>
          </a:prstGeom>
        </p:spPr>
      </p:pic>
    </p:spTree>
    <p:extLst>
      <p:ext uri="{BB962C8B-B14F-4D97-AF65-F5344CB8AC3E}">
        <p14:creationId xmlns:p14="http://schemas.microsoft.com/office/powerpoint/2010/main" val="466638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DE64-3F9F-4D7F-32EE-1A5265A5A1F5}"/>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AC32AACC-0D56-9098-7A40-D612295870CB}"/>
              </a:ext>
            </a:extLst>
          </p:cNvPr>
          <p:cNvSpPr>
            <a:spLocks noGrp="1"/>
          </p:cNvSpPr>
          <p:nvPr>
            <p:ph sz="quarter" idx="10"/>
          </p:nvPr>
        </p:nvSpPr>
        <p:spPr/>
        <p:txBody>
          <a:bodyPr/>
          <a:lstStyle/>
          <a:p>
            <a:pPr marL="457200" indent="-457200">
              <a:buFont typeface="+mj-lt"/>
              <a:buAutoNum type="arabicPeriod"/>
            </a:pPr>
            <a:r>
              <a:rPr lang="en-US" sz="2400" dirty="0">
                <a:solidFill>
                  <a:schemeClr val="bg1">
                    <a:lumMod val="65000"/>
                  </a:schemeClr>
                </a:solidFill>
              </a:rPr>
              <a:t>What is Risk Stratification? </a:t>
            </a:r>
          </a:p>
          <a:p>
            <a:pPr marL="457200" indent="-457200">
              <a:buFont typeface="+mj-lt"/>
              <a:buAutoNum type="arabicPeriod"/>
            </a:pPr>
            <a:r>
              <a:rPr lang="en-US" sz="2400" dirty="0">
                <a:solidFill>
                  <a:schemeClr val="bg1">
                    <a:lumMod val="65000"/>
                  </a:schemeClr>
                </a:solidFill>
              </a:rPr>
              <a:t>Let’s use ML!</a:t>
            </a:r>
          </a:p>
          <a:p>
            <a:pPr marL="457200" indent="-457200">
              <a:buFont typeface="+mj-lt"/>
              <a:buAutoNum type="arabicPeriod"/>
            </a:pPr>
            <a:r>
              <a:rPr lang="en-US" sz="2400" dirty="0">
                <a:solidFill>
                  <a:schemeClr val="bg1">
                    <a:lumMod val="65000"/>
                  </a:schemeClr>
                </a:solidFill>
              </a:rPr>
              <a:t>Some Gotchas</a:t>
            </a:r>
          </a:p>
          <a:p>
            <a:pPr marL="457200" indent="-457200">
              <a:buFont typeface="+mj-lt"/>
              <a:buAutoNum type="arabicPeriod"/>
            </a:pPr>
            <a:r>
              <a:rPr lang="en-US" sz="2400" b="1" dirty="0"/>
              <a:t>Risk Adjustment </a:t>
            </a:r>
          </a:p>
          <a:p>
            <a:endParaRPr lang="en-US" dirty="0"/>
          </a:p>
          <a:p>
            <a:endParaRPr lang="en-US" dirty="0"/>
          </a:p>
        </p:txBody>
      </p:sp>
    </p:spTree>
    <p:extLst>
      <p:ext uri="{BB962C8B-B14F-4D97-AF65-F5344CB8AC3E}">
        <p14:creationId xmlns:p14="http://schemas.microsoft.com/office/powerpoint/2010/main" val="3674960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0641-57AF-E7FE-EB65-89BE57690B20}"/>
              </a:ext>
            </a:extLst>
          </p:cNvPr>
          <p:cNvSpPr>
            <a:spLocks noGrp="1"/>
          </p:cNvSpPr>
          <p:nvPr>
            <p:ph type="title"/>
          </p:nvPr>
        </p:nvSpPr>
        <p:spPr/>
        <p:txBody>
          <a:bodyPr/>
          <a:lstStyle/>
          <a:p>
            <a:r>
              <a:rPr lang="en-US" dirty="0"/>
              <a:t>Medicare Advantage (MA)</a:t>
            </a:r>
          </a:p>
        </p:txBody>
      </p:sp>
      <p:sp>
        <p:nvSpPr>
          <p:cNvPr id="3" name="Slide Number Placeholder 2">
            <a:extLst>
              <a:ext uri="{FF2B5EF4-FFF2-40B4-BE49-F238E27FC236}">
                <a16:creationId xmlns:a16="http://schemas.microsoft.com/office/drawing/2014/main" id="{BABF0572-5A3E-1518-5E0A-E92D8D956F1C}"/>
              </a:ext>
            </a:extLst>
          </p:cNvPr>
          <p:cNvSpPr>
            <a:spLocks noGrp="1"/>
          </p:cNvSpPr>
          <p:nvPr>
            <p:ph type="sldNum" sz="quarter" idx="10"/>
          </p:nvPr>
        </p:nvSpPr>
        <p:spPr/>
        <p:txBody>
          <a:bodyPr/>
          <a:lstStyle/>
          <a:p>
            <a:fld id="{86CB4B4D-7CA3-9044-876B-883B54F8677D}" type="slidenum">
              <a:rPr lang="en-US" smtClean="0"/>
              <a:pPr/>
              <a:t>49</a:t>
            </a:fld>
            <a:endParaRPr lang="en-US" dirty="0"/>
          </a:p>
        </p:txBody>
      </p:sp>
      <p:sp>
        <p:nvSpPr>
          <p:cNvPr id="4" name="TextBox 3">
            <a:extLst>
              <a:ext uri="{FF2B5EF4-FFF2-40B4-BE49-F238E27FC236}">
                <a16:creationId xmlns:a16="http://schemas.microsoft.com/office/drawing/2014/main" id="{C57A902A-46B8-B402-91D1-69D2A7B16100}"/>
              </a:ext>
            </a:extLst>
          </p:cNvPr>
          <p:cNvSpPr txBox="1"/>
          <p:nvPr/>
        </p:nvSpPr>
        <p:spPr>
          <a:xfrm>
            <a:off x="381000" y="1602254"/>
            <a:ext cx="8610600" cy="1569660"/>
          </a:xfrm>
          <a:prstGeom prst="rect">
            <a:avLst/>
          </a:prstGeom>
          <a:noFill/>
        </p:spPr>
        <p:txBody>
          <a:bodyPr wrap="square" rtlCol="0">
            <a:spAutoFit/>
          </a:bodyPr>
          <a:lstStyle/>
          <a:p>
            <a:r>
              <a:rPr lang="en-US" dirty="0"/>
              <a:t>US Government (CMS) pays private health plans (e.g. Cigna) to insure Medicare members.</a:t>
            </a:r>
          </a:p>
          <a:p>
            <a:endParaRPr lang="en-US" dirty="0"/>
          </a:p>
          <a:p>
            <a:r>
              <a:rPr lang="en-US" dirty="0"/>
              <a:t>How should CMS reimburse Cigna for covering Mr. Jones?</a:t>
            </a:r>
          </a:p>
        </p:txBody>
      </p:sp>
      <p:pic>
        <p:nvPicPr>
          <p:cNvPr id="6" name="Picture 5" descr="A blue and yellow logo&#10;&#10;Description automatically generated">
            <a:extLst>
              <a:ext uri="{FF2B5EF4-FFF2-40B4-BE49-F238E27FC236}">
                <a16:creationId xmlns:a16="http://schemas.microsoft.com/office/drawing/2014/main" id="{22848B49-0C26-BA8A-F7D0-E37306133097}"/>
              </a:ext>
            </a:extLst>
          </p:cNvPr>
          <p:cNvPicPr>
            <a:picLocks noChangeAspect="1"/>
          </p:cNvPicPr>
          <p:nvPr/>
        </p:nvPicPr>
        <p:blipFill>
          <a:blip r:embed="rId3"/>
          <a:stretch>
            <a:fillRect/>
          </a:stretch>
        </p:blipFill>
        <p:spPr>
          <a:xfrm>
            <a:off x="457200" y="3774745"/>
            <a:ext cx="1870004" cy="847636"/>
          </a:xfrm>
          <a:prstGeom prst="rect">
            <a:avLst/>
          </a:prstGeom>
        </p:spPr>
      </p:pic>
      <p:pic>
        <p:nvPicPr>
          <p:cNvPr id="8" name="Picture 7" descr="A logo with a person in the middle&#10;&#10;Description automatically generated">
            <a:extLst>
              <a:ext uri="{FF2B5EF4-FFF2-40B4-BE49-F238E27FC236}">
                <a16:creationId xmlns:a16="http://schemas.microsoft.com/office/drawing/2014/main" id="{8278DC40-7299-ECEE-B9CA-E1DDCED575DF}"/>
              </a:ext>
            </a:extLst>
          </p:cNvPr>
          <p:cNvPicPr>
            <a:picLocks noChangeAspect="1"/>
          </p:cNvPicPr>
          <p:nvPr/>
        </p:nvPicPr>
        <p:blipFill>
          <a:blip r:embed="rId4"/>
          <a:stretch>
            <a:fillRect/>
          </a:stretch>
        </p:blipFill>
        <p:spPr>
          <a:xfrm>
            <a:off x="3429000" y="3489559"/>
            <a:ext cx="1047913" cy="1174750"/>
          </a:xfrm>
          <a:prstGeom prst="rect">
            <a:avLst/>
          </a:prstGeom>
        </p:spPr>
      </p:pic>
      <p:pic>
        <p:nvPicPr>
          <p:cNvPr id="2050" name="Picture 2" descr="840+ Clip Art Of A Sick Old Man Stock ...">
            <a:extLst>
              <a:ext uri="{FF2B5EF4-FFF2-40B4-BE49-F238E27FC236}">
                <a16:creationId xmlns:a16="http://schemas.microsoft.com/office/drawing/2014/main" id="{4333DD45-4B08-36E5-6B88-F1BEB300BA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493" y="3295650"/>
            <a:ext cx="1485900" cy="14859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DC366CF9-D5CE-3728-2850-5DC578E70CF1}"/>
              </a:ext>
            </a:extLst>
          </p:cNvPr>
          <p:cNvCxnSpPr/>
          <p:nvPr/>
        </p:nvCxnSpPr>
        <p:spPr bwMode="auto">
          <a:xfrm>
            <a:off x="2438400" y="4095750"/>
            <a:ext cx="685800" cy="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F29BA59C-91C2-B0C2-112E-2149BF78174A}"/>
              </a:ext>
            </a:extLst>
          </p:cNvPr>
          <p:cNvSpPr txBox="1"/>
          <p:nvPr/>
        </p:nvSpPr>
        <p:spPr>
          <a:xfrm>
            <a:off x="2625796" y="3757196"/>
            <a:ext cx="609600" cy="338554"/>
          </a:xfrm>
          <a:prstGeom prst="rect">
            <a:avLst/>
          </a:prstGeom>
          <a:noFill/>
        </p:spPr>
        <p:txBody>
          <a:bodyPr wrap="square" rtlCol="0">
            <a:spAutoFit/>
          </a:bodyPr>
          <a:lstStyle/>
          <a:p>
            <a:r>
              <a:rPr lang="en-US" sz="1600" b="1" dirty="0"/>
              <a:t>$</a:t>
            </a:r>
          </a:p>
        </p:txBody>
      </p:sp>
      <p:cxnSp>
        <p:nvCxnSpPr>
          <p:cNvPr id="10" name="Straight Arrow Connector 9">
            <a:extLst>
              <a:ext uri="{FF2B5EF4-FFF2-40B4-BE49-F238E27FC236}">
                <a16:creationId xmlns:a16="http://schemas.microsoft.com/office/drawing/2014/main" id="{9DEC2427-0AEE-22C0-99C3-24FA0697CB2F}"/>
              </a:ext>
            </a:extLst>
          </p:cNvPr>
          <p:cNvCxnSpPr/>
          <p:nvPr/>
        </p:nvCxnSpPr>
        <p:spPr bwMode="auto">
          <a:xfrm>
            <a:off x="4637297" y="4141172"/>
            <a:ext cx="685800" cy="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0B29A884-0504-4EE8-D225-D5D2C01829E1}"/>
              </a:ext>
            </a:extLst>
          </p:cNvPr>
          <p:cNvSpPr txBox="1"/>
          <p:nvPr/>
        </p:nvSpPr>
        <p:spPr>
          <a:xfrm>
            <a:off x="4824693" y="3802618"/>
            <a:ext cx="609600" cy="338554"/>
          </a:xfrm>
          <a:prstGeom prst="rect">
            <a:avLst/>
          </a:prstGeom>
          <a:noFill/>
        </p:spPr>
        <p:txBody>
          <a:bodyPr wrap="square" rtlCol="0">
            <a:spAutoFit/>
          </a:bodyPr>
          <a:lstStyle/>
          <a:p>
            <a:r>
              <a:rPr lang="en-US" sz="1600" b="1" dirty="0"/>
              <a:t>$</a:t>
            </a:r>
          </a:p>
        </p:txBody>
      </p:sp>
    </p:spTree>
    <p:extLst>
      <p:ext uri="{BB962C8B-B14F-4D97-AF65-F5344CB8AC3E}">
        <p14:creationId xmlns:p14="http://schemas.microsoft.com/office/powerpoint/2010/main" val="318910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35DE-CC92-999F-D905-416DAE412BCD}"/>
              </a:ext>
            </a:extLst>
          </p:cNvPr>
          <p:cNvSpPr>
            <a:spLocks noGrp="1"/>
          </p:cNvSpPr>
          <p:nvPr>
            <p:ph type="title"/>
          </p:nvPr>
        </p:nvSpPr>
        <p:spPr/>
        <p:txBody>
          <a:bodyPr/>
          <a:lstStyle/>
          <a:p>
            <a:r>
              <a:rPr lang="en-US" dirty="0"/>
              <a:t>Final Project</a:t>
            </a:r>
          </a:p>
        </p:txBody>
      </p:sp>
      <p:sp>
        <p:nvSpPr>
          <p:cNvPr id="4" name="Content Placeholder 3">
            <a:extLst>
              <a:ext uri="{FF2B5EF4-FFF2-40B4-BE49-F238E27FC236}">
                <a16:creationId xmlns:a16="http://schemas.microsoft.com/office/drawing/2014/main" id="{B460DD05-EF08-3ED9-617F-5374ED7B2822}"/>
              </a:ext>
            </a:extLst>
          </p:cNvPr>
          <p:cNvSpPr>
            <a:spLocks noGrp="1"/>
          </p:cNvSpPr>
          <p:nvPr>
            <p:ph sz="quarter" idx="10"/>
          </p:nvPr>
        </p:nvSpPr>
        <p:spPr>
          <a:xfrm>
            <a:off x="457200" y="1123950"/>
            <a:ext cx="8229600" cy="3429000"/>
          </a:xfrm>
        </p:spPr>
        <p:txBody>
          <a:bodyPr/>
          <a:lstStyle/>
          <a:p>
            <a:r>
              <a:rPr lang="en-US" b="1" dirty="0"/>
              <a:t>Milestone 3 (Dec 3; 19 points): </a:t>
            </a:r>
            <a:r>
              <a:rPr lang="en-US" dirty="0"/>
              <a:t>Poster session / live demo. Submit your poster as a pdf within Canvas before the poster session.</a:t>
            </a:r>
          </a:p>
          <a:p>
            <a:endParaRPr lang="en-US" dirty="0"/>
          </a:p>
          <a:p>
            <a:endParaRPr lang="en-US" dirty="0"/>
          </a:p>
          <a:p>
            <a:r>
              <a:rPr lang="en-US" u="sng" dirty="0"/>
              <a:t>Projects evaluated on: </a:t>
            </a:r>
            <a:endParaRPr lang="en-US" dirty="0"/>
          </a:p>
          <a:p>
            <a:r>
              <a:rPr lang="en-US" dirty="0"/>
              <a:t>- problem definition</a:t>
            </a:r>
          </a:p>
          <a:p>
            <a:r>
              <a:rPr lang="en-US" dirty="0"/>
              <a:t>- implementation and technical rigor</a:t>
            </a:r>
          </a:p>
          <a:p>
            <a:r>
              <a:rPr lang="en-US" dirty="0"/>
              <a:t>- details on data handling ("Table 1" as described in lecture 6)</a:t>
            </a:r>
          </a:p>
          <a:p>
            <a:r>
              <a:rPr lang="en-US" dirty="0"/>
              <a:t>- presentation of results</a:t>
            </a:r>
          </a:p>
          <a:p>
            <a:r>
              <a:rPr lang="en-US" dirty="0"/>
              <a:t>- discussion and considerations for future work</a:t>
            </a:r>
          </a:p>
          <a:p>
            <a:endParaRPr lang="en-US" dirty="0"/>
          </a:p>
          <a:p>
            <a:r>
              <a:rPr lang="en-US" dirty="0"/>
              <a:t>Suggested poster template: </a:t>
            </a:r>
            <a:r>
              <a:rPr lang="en-US" sz="1000" dirty="0">
                <a:hlinkClick r:id="rId3"/>
              </a:rPr>
              <a:t>https://</a:t>
            </a:r>
            <a:r>
              <a:rPr lang="en-US" sz="1000" dirty="0" err="1">
                <a:hlinkClick r:id="rId3"/>
              </a:rPr>
              <a:t>drive.google.com</a:t>
            </a:r>
            <a:r>
              <a:rPr lang="en-US" sz="1000" dirty="0">
                <a:hlinkClick r:id="rId3"/>
              </a:rPr>
              <a:t>/drive/u/1/folders/16tSJGJryd7NgQCBblaKxTfXLZXDIJJrt</a:t>
            </a:r>
            <a:endParaRPr lang="en-US" dirty="0"/>
          </a:p>
          <a:p>
            <a:endParaRPr lang="en-US" dirty="0"/>
          </a:p>
          <a:p>
            <a:endParaRPr lang="en-US" dirty="0"/>
          </a:p>
          <a:p>
            <a:r>
              <a:rPr lang="en-US" dirty="0"/>
              <a:t> </a:t>
            </a:r>
          </a:p>
          <a:p>
            <a:endParaRPr lang="en-US" dirty="0"/>
          </a:p>
          <a:p>
            <a:endParaRPr lang="en-US" dirty="0"/>
          </a:p>
        </p:txBody>
      </p:sp>
      <p:sp>
        <p:nvSpPr>
          <p:cNvPr id="3" name="Slide Number Placeholder 2">
            <a:extLst>
              <a:ext uri="{FF2B5EF4-FFF2-40B4-BE49-F238E27FC236}">
                <a16:creationId xmlns:a16="http://schemas.microsoft.com/office/drawing/2014/main" id="{FF792E75-1475-23B2-5DDB-444B5BAA9869}"/>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a:t>
            </a:fld>
            <a:endParaRPr lang="en-US" dirty="0"/>
          </a:p>
        </p:txBody>
      </p:sp>
    </p:spTree>
    <p:extLst>
      <p:ext uri="{BB962C8B-B14F-4D97-AF65-F5344CB8AC3E}">
        <p14:creationId xmlns:p14="http://schemas.microsoft.com/office/powerpoint/2010/main" val="1423527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lose-up of a chart&#10;&#10;Description automatically generated">
            <a:extLst>
              <a:ext uri="{FF2B5EF4-FFF2-40B4-BE49-F238E27FC236}">
                <a16:creationId xmlns:a16="http://schemas.microsoft.com/office/drawing/2014/main" id="{D9AD5AFC-7B05-32D4-4843-E9B0C12D19D9}"/>
              </a:ext>
            </a:extLst>
          </p:cNvPr>
          <p:cNvPicPr>
            <a:picLocks noChangeAspect="1"/>
          </p:cNvPicPr>
          <p:nvPr/>
        </p:nvPicPr>
        <p:blipFill>
          <a:blip r:embed="rId3"/>
          <a:stretch>
            <a:fillRect/>
          </a:stretch>
        </p:blipFill>
        <p:spPr>
          <a:xfrm>
            <a:off x="1371600" y="209550"/>
            <a:ext cx="6553200" cy="4165600"/>
          </a:xfrm>
          <a:prstGeom prst="rect">
            <a:avLst/>
          </a:prstGeom>
        </p:spPr>
      </p:pic>
      <p:sp>
        <p:nvSpPr>
          <p:cNvPr id="6" name="TextBox 5">
            <a:extLst>
              <a:ext uri="{FF2B5EF4-FFF2-40B4-BE49-F238E27FC236}">
                <a16:creationId xmlns:a16="http://schemas.microsoft.com/office/drawing/2014/main" id="{2654AFDB-0930-3B13-B179-6BE0B1626D31}"/>
              </a:ext>
            </a:extLst>
          </p:cNvPr>
          <p:cNvSpPr txBox="1"/>
          <p:nvPr/>
        </p:nvSpPr>
        <p:spPr>
          <a:xfrm>
            <a:off x="10510" y="4552950"/>
            <a:ext cx="8001000" cy="230832"/>
          </a:xfrm>
          <a:prstGeom prst="rect">
            <a:avLst/>
          </a:prstGeom>
          <a:noFill/>
        </p:spPr>
        <p:txBody>
          <a:bodyPr wrap="square">
            <a:spAutoFit/>
          </a:bodyPr>
          <a:lstStyle/>
          <a:p>
            <a:r>
              <a:rPr lang="en-US" sz="900" dirty="0">
                <a:hlinkClick r:id="rId4"/>
              </a:rPr>
              <a:t>https://</a:t>
            </a:r>
            <a:r>
              <a:rPr lang="en-US" sz="900" dirty="0" err="1">
                <a:hlinkClick r:id="rId4"/>
              </a:rPr>
              <a:t>data.cms.gov</a:t>
            </a:r>
            <a:r>
              <a:rPr lang="en-US" sz="900" dirty="0">
                <a:hlinkClick r:id="rId4"/>
              </a:rPr>
              <a:t>/sites/default/files/2023-09/Medicare%20Beneficiaries%20at%20a%20Glance%20DY2021.pdf</a:t>
            </a:r>
            <a:endParaRPr lang="en-US" sz="900" dirty="0"/>
          </a:p>
        </p:txBody>
      </p:sp>
    </p:spTree>
    <p:extLst>
      <p:ext uri="{BB962C8B-B14F-4D97-AF65-F5344CB8AC3E}">
        <p14:creationId xmlns:p14="http://schemas.microsoft.com/office/powerpoint/2010/main" val="453494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blue columns&#10;&#10;Description automatically generated with medium confidence">
            <a:extLst>
              <a:ext uri="{FF2B5EF4-FFF2-40B4-BE49-F238E27FC236}">
                <a16:creationId xmlns:a16="http://schemas.microsoft.com/office/drawing/2014/main" id="{3D0AF623-119F-728B-542C-3CBADC3671AE}"/>
              </a:ext>
            </a:extLst>
          </p:cNvPr>
          <p:cNvPicPr>
            <a:picLocks noChangeAspect="1"/>
          </p:cNvPicPr>
          <p:nvPr/>
        </p:nvPicPr>
        <p:blipFill>
          <a:blip r:embed="rId3"/>
          <a:stretch>
            <a:fillRect/>
          </a:stretch>
        </p:blipFill>
        <p:spPr>
          <a:xfrm>
            <a:off x="1119394" y="209550"/>
            <a:ext cx="6653006" cy="4273550"/>
          </a:xfrm>
          <a:prstGeom prst="rect">
            <a:avLst/>
          </a:prstGeom>
        </p:spPr>
      </p:pic>
      <p:sp>
        <p:nvSpPr>
          <p:cNvPr id="4" name="TextBox 3">
            <a:extLst>
              <a:ext uri="{FF2B5EF4-FFF2-40B4-BE49-F238E27FC236}">
                <a16:creationId xmlns:a16="http://schemas.microsoft.com/office/drawing/2014/main" id="{76E0FF3B-2110-94C3-92D4-64AA97437329}"/>
              </a:ext>
            </a:extLst>
          </p:cNvPr>
          <p:cNvSpPr txBox="1"/>
          <p:nvPr/>
        </p:nvSpPr>
        <p:spPr>
          <a:xfrm>
            <a:off x="5029200" y="1352550"/>
            <a:ext cx="2895600" cy="276999"/>
          </a:xfrm>
          <a:prstGeom prst="rect">
            <a:avLst/>
          </a:prstGeom>
          <a:noFill/>
        </p:spPr>
        <p:txBody>
          <a:bodyPr wrap="square" rtlCol="0">
            <a:spAutoFit/>
          </a:bodyPr>
          <a:lstStyle/>
          <a:p>
            <a:r>
              <a:rPr lang="en-US" sz="1200" i="1" dirty="0"/>
              <a:t>(synthetic but directionally accurate)</a:t>
            </a:r>
          </a:p>
        </p:txBody>
      </p:sp>
      <p:sp>
        <p:nvSpPr>
          <p:cNvPr id="2" name="TextBox 1">
            <a:extLst>
              <a:ext uri="{FF2B5EF4-FFF2-40B4-BE49-F238E27FC236}">
                <a16:creationId xmlns:a16="http://schemas.microsoft.com/office/drawing/2014/main" id="{134E5C90-1ED4-F9AF-3118-1EDEE4DB4A6C}"/>
              </a:ext>
            </a:extLst>
          </p:cNvPr>
          <p:cNvSpPr txBox="1"/>
          <p:nvPr/>
        </p:nvSpPr>
        <p:spPr>
          <a:xfrm>
            <a:off x="6400800" y="313551"/>
            <a:ext cx="1752600" cy="276999"/>
          </a:xfrm>
          <a:prstGeom prst="rect">
            <a:avLst/>
          </a:prstGeom>
          <a:noFill/>
        </p:spPr>
        <p:txBody>
          <a:bodyPr wrap="square" rtlCol="0">
            <a:spAutoFit/>
          </a:bodyPr>
          <a:lstStyle/>
          <a:p>
            <a:r>
              <a:rPr lang="en-US" sz="1200" dirty="0">
                <a:latin typeface="+mj-lt"/>
              </a:rPr>
              <a:t>Per year</a:t>
            </a:r>
          </a:p>
        </p:txBody>
      </p:sp>
    </p:spTree>
    <p:extLst>
      <p:ext uri="{BB962C8B-B14F-4D97-AF65-F5344CB8AC3E}">
        <p14:creationId xmlns:p14="http://schemas.microsoft.com/office/powerpoint/2010/main" val="3306088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71D18-72EF-3AAC-6A24-111EBCBAF7FA}"/>
              </a:ext>
            </a:extLst>
          </p:cNvPr>
          <p:cNvSpPr>
            <a:spLocks noGrp="1"/>
          </p:cNvSpPr>
          <p:nvPr>
            <p:ph type="title"/>
          </p:nvPr>
        </p:nvSpPr>
        <p:spPr>
          <a:xfrm>
            <a:off x="886968" y="1962150"/>
            <a:ext cx="8229600" cy="609600"/>
          </a:xfrm>
        </p:spPr>
        <p:txBody>
          <a:bodyPr/>
          <a:lstStyle/>
          <a:p>
            <a:r>
              <a:rPr lang="en-US" dirty="0"/>
              <a:t>Adverse Selection </a:t>
            </a:r>
          </a:p>
        </p:txBody>
      </p:sp>
      <p:sp>
        <p:nvSpPr>
          <p:cNvPr id="3" name="Slide Number Placeholder 2">
            <a:extLst>
              <a:ext uri="{FF2B5EF4-FFF2-40B4-BE49-F238E27FC236}">
                <a16:creationId xmlns:a16="http://schemas.microsoft.com/office/drawing/2014/main" id="{B7B9A142-2E26-7D91-3BE1-DF41B10B3A82}"/>
              </a:ext>
            </a:extLst>
          </p:cNvPr>
          <p:cNvSpPr>
            <a:spLocks noGrp="1"/>
          </p:cNvSpPr>
          <p:nvPr>
            <p:ph type="sldNum" sz="quarter" idx="10"/>
          </p:nvPr>
        </p:nvSpPr>
        <p:spPr/>
        <p:txBody>
          <a:bodyPr/>
          <a:lstStyle/>
          <a:p>
            <a:fld id="{86CB4B4D-7CA3-9044-876B-883B54F8677D}" type="slidenum">
              <a:rPr lang="en-US" smtClean="0"/>
              <a:pPr/>
              <a:t>52</a:t>
            </a:fld>
            <a:endParaRPr lang="en-US" dirty="0"/>
          </a:p>
        </p:txBody>
      </p:sp>
    </p:spTree>
    <p:extLst>
      <p:ext uri="{BB962C8B-B14F-4D97-AF65-F5344CB8AC3E}">
        <p14:creationId xmlns:p14="http://schemas.microsoft.com/office/powerpoint/2010/main" val="2315463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8BCD-3EDB-0079-5F46-EB96FA478B4D}"/>
              </a:ext>
            </a:extLst>
          </p:cNvPr>
          <p:cNvSpPr>
            <a:spLocks noGrp="1"/>
          </p:cNvSpPr>
          <p:nvPr>
            <p:ph type="title"/>
          </p:nvPr>
        </p:nvSpPr>
        <p:spPr/>
        <p:txBody>
          <a:bodyPr/>
          <a:lstStyle/>
          <a:p>
            <a:r>
              <a:rPr lang="en-US" dirty="0"/>
              <a:t>Q: How to avoid this? </a:t>
            </a:r>
          </a:p>
        </p:txBody>
      </p:sp>
      <p:sp>
        <p:nvSpPr>
          <p:cNvPr id="3" name="Slide Number Placeholder 2">
            <a:extLst>
              <a:ext uri="{FF2B5EF4-FFF2-40B4-BE49-F238E27FC236}">
                <a16:creationId xmlns:a16="http://schemas.microsoft.com/office/drawing/2014/main" id="{2CB8988E-E057-F2D3-CC48-4FCCDF6AD539}"/>
              </a:ext>
            </a:extLst>
          </p:cNvPr>
          <p:cNvSpPr>
            <a:spLocks noGrp="1"/>
          </p:cNvSpPr>
          <p:nvPr>
            <p:ph type="sldNum" sz="quarter" idx="10"/>
          </p:nvPr>
        </p:nvSpPr>
        <p:spPr/>
        <p:txBody>
          <a:bodyPr/>
          <a:lstStyle/>
          <a:p>
            <a:fld id="{86CB4B4D-7CA3-9044-876B-883B54F8677D}" type="slidenum">
              <a:rPr lang="en-US" smtClean="0"/>
              <a:pPr/>
              <a:t>53</a:t>
            </a:fld>
            <a:endParaRPr lang="en-US" dirty="0"/>
          </a:p>
        </p:txBody>
      </p:sp>
      <p:sp>
        <p:nvSpPr>
          <p:cNvPr id="4" name="Title 1">
            <a:extLst>
              <a:ext uri="{FF2B5EF4-FFF2-40B4-BE49-F238E27FC236}">
                <a16:creationId xmlns:a16="http://schemas.microsoft.com/office/drawing/2014/main" id="{ADF1928C-9FBE-B5ED-5864-4B5711157C0C}"/>
              </a:ext>
            </a:extLst>
          </p:cNvPr>
          <p:cNvSpPr txBox="1">
            <a:spLocks/>
          </p:cNvSpPr>
          <p:nvPr/>
        </p:nvSpPr>
        <p:spPr bwMode="auto">
          <a:xfrm>
            <a:off x="448056" y="195529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2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a:lstStyle>
          <a:p>
            <a:r>
              <a:rPr lang="en-US" kern="0" dirty="0"/>
              <a:t>A: Risk Adjustment </a:t>
            </a:r>
          </a:p>
        </p:txBody>
      </p:sp>
    </p:spTree>
    <p:extLst>
      <p:ext uri="{BB962C8B-B14F-4D97-AF65-F5344CB8AC3E}">
        <p14:creationId xmlns:p14="http://schemas.microsoft.com/office/powerpoint/2010/main" val="3444457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0878-DBA7-29FE-05EB-FD3B6DAD589E}"/>
              </a:ext>
            </a:extLst>
          </p:cNvPr>
          <p:cNvSpPr>
            <a:spLocks noGrp="1"/>
          </p:cNvSpPr>
          <p:nvPr>
            <p:ph type="title"/>
          </p:nvPr>
        </p:nvSpPr>
        <p:spPr/>
        <p:txBody>
          <a:bodyPr/>
          <a:lstStyle/>
          <a:p>
            <a:r>
              <a:rPr lang="en-US" dirty="0"/>
              <a:t>Worked Example</a:t>
            </a:r>
          </a:p>
        </p:txBody>
      </p:sp>
      <p:sp>
        <p:nvSpPr>
          <p:cNvPr id="3" name="Slide Number Placeholder 2">
            <a:extLst>
              <a:ext uri="{FF2B5EF4-FFF2-40B4-BE49-F238E27FC236}">
                <a16:creationId xmlns:a16="http://schemas.microsoft.com/office/drawing/2014/main" id="{3DCAA775-627A-691A-75D1-9D0B91F5DEC3}"/>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54</a:t>
            </a:fld>
            <a:endParaRPr lang="en-US" dirty="0"/>
          </a:p>
        </p:txBody>
      </p:sp>
      <p:pic>
        <p:nvPicPr>
          <p:cNvPr id="2050" name="Picture 2" descr="68,500+ Old Man Stock Illustrations, Royalty-Free Vector ...">
            <a:extLst>
              <a:ext uri="{FF2B5EF4-FFF2-40B4-BE49-F238E27FC236}">
                <a16:creationId xmlns:a16="http://schemas.microsoft.com/office/drawing/2014/main" id="{2E51AF82-71E5-F9E0-0464-864D0F9A8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656" y="14568"/>
            <a:ext cx="1988344" cy="187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A6CBAD-3160-FC6A-BF1B-B0CA377FFC79}"/>
              </a:ext>
            </a:extLst>
          </p:cNvPr>
          <p:cNvSpPr txBox="1"/>
          <p:nvPr/>
        </p:nvSpPr>
        <p:spPr>
          <a:xfrm>
            <a:off x="1066800" y="790079"/>
            <a:ext cx="6172200" cy="923330"/>
          </a:xfrm>
          <a:prstGeom prst="rect">
            <a:avLst/>
          </a:prstGeom>
          <a:noFill/>
        </p:spPr>
        <p:txBody>
          <a:bodyPr wrap="square" rtlCol="0">
            <a:spAutoFit/>
          </a:bodyPr>
          <a:lstStyle/>
          <a:p>
            <a:pPr marL="0" indent="0"/>
            <a:r>
              <a:rPr lang="en-US" sz="1800" i="1" dirty="0"/>
              <a:t>Jeffrey is a 72-year-old male Medicare beneficiary living in Asheville, NC who has Type 2 diabetes with complications and congestive heart failure.</a:t>
            </a:r>
          </a:p>
        </p:txBody>
      </p:sp>
      <p:graphicFrame>
        <p:nvGraphicFramePr>
          <p:cNvPr id="6" name="Table 5">
            <a:extLst>
              <a:ext uri="{FF2B5EF4-FFF2-40B4-BE49-F238E27FC236}">
                <a16:creationId xmlns:a16="http://schemas.microsoft.com/office/drawing/2014/main" id="{8996FF3B-BB32-17E5-FC69-09A73B551805}"/>
              </a:ext>
            </a:extLst>
          </p:cNvPr>
          <p:cNvGraphicFramePr>
            <a:graphicFrameLocks noGrp="1"/>
          </p:cNvGraphicFramePr>
          <p:nvPr>
            <p:extLst>
              <p:ext uri="{D42A27DB-BD31-4B8C-83A1-F6EECF244321}">
                <p14:modId xmlns:p14="http://schemas.microsoft.com/office/powerpoint/2010/main" val="2836787599"/>
              </p:ext>
            </p:extLst>
          </p:nvPr>
        </p:nvGraphicFramePr>
        <p:xfrm>
          <a:off x="304800" y="1875774"/>
          <a:ext cx="7278885" cy="2733040"/>
        </p:xfrm>
        <a:graphic>
          <a:graphicData uri="http://schemas.openxmlformats.org/drawingml/2006/table">
            <a:tbl>
              <a:tblPr firstRow="1" bandRow="1">
                <a:tableStyleId>{5C22544A-7EE6-4342-B048-85BDC9FD1C3A}</a:tableStyleId>
              </a:tblPr>
              <a:tblGrid>
                <a:gridCol w="1487686">
                  <a:extLst>
                    <a:ext uri="{9D8B030D-6E8A-4147-A177-3AD203B41FA5}">
                      <a16:colId xmlns:a16="http://schemas.microsoft.com/office/drawing/2014/main" val="706496144"/>
                    </a:ext>
                  </a:extLst>
                </a:gridCol>
                <a:gridCol w="3818423">
                  <a:extLst>
                    <a:ext uri="{9D8B030D-6E8A-4147-A177-3AD203B41FA5}">
                      <a16:colId xmlns:a16="http://schemas.microsoft.com/office/drawing/2014/main" val="4170073690"/>
                    </a:ext>
                  </a:extLst>
                </a:gridCol>
                <a:gridCol w="1972776">
                  <a:extLst>
                    <a:ext uri="{9D8B030D-6E8A-4147-A177-3AD203B41FA5}">
                      <a16:colId xmlns:a16="http://schemas.microsoft.com/office/drawing/2014/main" val="475434618"/>
                    </a:ext>
                  </a:extLst>
                </a:gridCol>
              </a:tblGrid>
              <a:tr h="370840">
                <a:tc>
                  <a:txBody>
                    <a:bodyPr/>
                    <a:lstStyle/>
                    <a:p>
                      <a:r>
                        <a:rPr lang="en-US" sz="1200" dirty="0"/>
                        <a:t>Step</a:t>
                      </a:r>
                    </a:p>
                  </a:txBody>
                  <a:tcPr/>
                </a:tc>
                <a:tc>
                  <a:txBody>
                    <a:bodyPr/>
                    <a:lstStyle/>
                    <a:p>
                      <a:r>
                        <a:rPr lang="en-US" sz="1200" dirty="0"/>
                        <a:t>Adjustment</a:t>
                      </a:r>
                    </a:p>
                  </a:txBody>
                  <a:tcPr/>
                </a:tc>
                <a:tc>
                  <a:txBody>
                    <a:bodyPr/>
                    <a:lstStyle/>
                    <a:p>
                      <a:r>
                        <a:rPr lang="en-US" sz="1200" dirty="0"/>
                        <a:t>RAF Score</a:t>
                      </a:r>
                    </a:p>
                  </a:txBody>
                  <a:tcPr/>
                </a:tc>
                <a:extLst>
                  <a:ext uri="{0D108BD9-81ED-4DB2-BD59-A6C34878D82A}">
                    <a16:rowId xmlns:a16="http://schemas.microsoft.com/office/drawing/2014/main" val="3311587333"/>
                  </a:ext>
                </a:extLst>
              </a:tr>
              <a:tr h="370840">
                <a:tc>
                  <a:txBody>
                    <a:bodyPr/>
                    <a:lstStyle/>
                    <a:p>
                      <a:pPr marL="0" indent="0">
                        <a:buFontTx/>
                        <a:buNone/>
                      </a:pPr>
                      <a:r>
                        <a:rPr lang="en-US" sz="1400" dirty="0"/>
                        <a:t>1. Initialization</a:t>
                      </a:r>
                    </a:p>
                  </a:txBody>
                  <a:tcPr/>
                </a:tc>
                <a:tc>
                  <a:txBody>
                    <a:bodyPr/>
                    <a:lstStyle/>
                    <a:p>
                      <a:endParaRPr lang="en-US" sz="1400" dirty="0"/>
                    </a:p>
                  </a:txBody>
                  <a:tcPr/>
                </a:tc>
                <a:tc>
                  <a:txBody>
                    <a:bodyPr/>
                    <a:lstStyle/>
                    <a:p>
                      <a:r>
                        <a:rPr lang="en-US" sz="1400" dirty="0"/>
                        <a:t>1.0</a:t>
                      </a:r>
                    </a:p>
                  </a:txBody>
                  <a:tcPr/>
                </a:tc>
                <a:extLst>
                  <a:ext uri="{0D108BD9-81ED-4DB2-BD59-A6C34878D82A}">
                    <a16:rowId xmlns:a16="http://schemas.microsoft.com/office/drawing/2014/main" val="2308915029"/>
                  </a:ext>
                </a:extLst>
              </a:tr>
              <a:tr h="370840">
                <a:tc>
                  <a:txBody>
                    <a:bodyPr/>
                    <a:lstStyle/>
                    <a:p>
                      <a:r>
                        <a:rPr lang="en-US" sz="1400" dirty="0"/>
                        <a:t>2. Demographic</a:t>
                      </a:r>
                    </a:p>
                  </a:txBody>
                  <a:tcPr/>
                </a:tc>
                <a:tc>
                  <a:txBody>
                    <a:bodyPr/>
                    <a:lstStyle/>
                    <a:p>
                      <a:r>
                        <a:rPr lang="en-US" sz="1400" dirty="0"/>
                        <a:t>72 year old male</a:t>
                      </a:r>
                    </a:p>
                  </a:txBody>
                  <a:tcPr/>
                </a:tc>
                <a:tc>
                  <a:txBody>
                    <a:bodyPr/>
                    <a:lstStyle/>
                    <a:p>
                      <a:r>
                        <a:rPr lang="en-US" sz="1400" dirty="0"/>
                        <a:t>+0.416</a:t>
                      </a:r>
                    </a:p>
                  </a:txBody>
                  <a:tcPr/>
                </a:tc>
                <a:extLst>
                  <a:ext uri="{0D108BD9-81ED-4DB2-BD59-A6C34878D82A}">
                    <a16:rowId xmlns:a16="http://schemas.microsoft.com/office/drawing/2014/main" val="47084445"/>
                  </a:ext>
                </a:extLst>
              </a:tr>
              <a:tr h="370840">
                <a:tc>
                  <a:txBody>
                    <a:bodyPr/>
                    <a:lstStyle/>
                    <a:p>
                      <a:r>
                        <a:rPr lang="en-US" sz="1400" dirty="0"/>
                        <a:t>3. HCC </a:t>
                      </a:r>
                    </a:p>
                  </a:txBody>
                  <a:tcPr/>
                </a:tc>
                <a:tc>
                  <a:txBody>
                    <a:bodyPr/>
                    <a:lstStyle/>
                    <a:p>
                      <a:r>
                        <a:rPr lang="en-US" sz="1400" dirty="0"/>
                        <a:t>Type 2 diabetes with complications (HCC 18)</a:t>
                      </a:r>
                      <a:br>
                        <a:rPr lang="en-US" sz="1400" dirty="0"/>
                      </a:br>
                      <a:br>
                        <a:rPr lang="en-US" sz="1400" dirty="0"/>
                      </a:br>
                      <a:r>
                        <a:rPr lang="en-US" sz="1400" dirty="0"/>
                        <a:t>Congestive heart failure (HCC 85)</a:t>
                      </a:r>
                    </a:p>
                  </a:txBody>
                  <a:tcPr/>
                </a:tc>
                <a:tc>
                  <a:txBody>
                    <a:bodyPr/>
                    <a:lstStyle/>
                    <a:p>
                      <a:r>
                        <a:rPr lang="en-US" sz="1400" dirty="0"/>
                        <a:t>+0.318</a:t>
                      </a:r>
                      <a:br>
                        <a:rPr lang="en-US" sz="1400" dirty="0"/>
                      </a:br>
                      <a:br>
                        <a:rPr lang="en-US" sz="1400" dirty="0"/>
                      </a:br>
                      <a:r>
                        <a:rPr lang="en-US" sz="1400" dirty="0"/>
                        <a:t>+0.323</a:t>
                      </a:r>
                    </a:p>
                  </a:txBody>
                  <a:tcPr/>
                </a:tc>
                <a:extLst>
                  <a:ext uri="{0D108BD9-81ED-4DB2-BD59-A6C34878D82A}">
                    <a16:rowId xmlns:a16="http://schemas.microsoft.com/office/drawing/2014/main" val="3002826392"/>
                  </a:ext>
                </a:extLst>
              </a:tr>
              <a:tr h="370840">
                <a:tc>
                  <a:txBody>
                    <a:bodyPr/>
                    <a:lstStyle/>
                    <a:p>
                      <a:r>
                        <a:rPr lang="en-US" sz="1400" dirty="0"/>
                        <a:t>4. Sum </a:t>
                      </a:r>
                    </a:p>
                  </a:txBody>
                  <a:tcPr/>
                </a:tc>
                <a:tc>
                  <a:txBody>
                    <a:bodyPr/>
                    <a:lstStyle/>
                    <a:p>
                      <a:endParaRPr lang="en-US" sz="1400" dirty="0"/>
                    </a:p>
                  </a:txBody>
                  <a:tcPr/>
                </a:tc>
                <a:tc>
                  <a:txBody>
                    <a:bodyPr/>
                    <a:lstStyle/>
                    <a:p>
                      <a:r>
                        <a:rPr lang="en-US" sz="1400" dirty="0"/>
                        <a:t>2.057</a:t>
                      </a:r>
                    </a:p>
                  </a:txBody>
                  <a:tcPr/>
                </a:tc>
                <a:extLst>
                  <a:ext uri="{0D108BD9-81ED-4DB2-BD59-A6C34878D82A}">
                    <a16:rowId xmlns:a16="http://schemas.microsoft.com/office/drawing/2014/main" val="3818285008"/>
                  </a:ext>
                </a:extLst>
              </a:tr>
              <a:tr h="370840">
                <a:tc>
                  <a:txBody>
                    <a:bodyPr/>
                    <a:lstStyle/>
                    <a:p>
                      <a:r>
                        <a:rPr lang="en-US" sz="1400" dirty="0"/>
                        <a:t>5. Geography adjustment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base payment rate for Asheville NC is $800</a:t>
                      </a:r>
                    </a:p>
                    <a:p>
                      <a:endParaRPr lang="en-US" sz="1400" dirty="0"/>
                    </a:p>
                  </a:txBody>
                  <a:tcPr/>
                </a:tc>
                <a:tc>
                  <a:txBody>
                    <a:bodyPr/>
                    <a:lstStyle/>
                    <a:p>
                      <a:r>
                        <a:rPr lang="en-US" sz="1400" dirty="0"/>
                        <a:t>$800 * 2.057 = $1645.60</a:t>
                      </a:r>
                    </a:p>
                  </a:txBody>
                  <a:tcPr/>
                </a:tc>
                <a:extLst>
                  <a:ext uri="{0D108BD9-81ED-4DB2-BD59-A6C34878D82A}">
                    <a16:rowId xmlns:a16="http://schemas.microsoft.com/office/drawing/2014/main" val="334986619"/>
                  </a:ext>
                </a:extLst>
              </a:tr>
            </a:tbl>
          </a:graphicData>
        </a:graphic>
      </p:graphicFrame>
    </p:spTree>
    <p:extLst>
      <p:ext uri="{BB962C8B-B14F-4D97-AF65-F5344CB8AC3E}">
        <p14:creationId xmlns:p14="http://schemas.microsoft.com/office/powerpoint/2010/main" val="3767126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CB0B13-D226-E0BA-517C-DC1168CDCDD2}"/>
              </a:ext>
            </a:extLst>
          </p:cNvPr>
          <p:cNvSpPr>
            <a:spLocks noGrp="1"/>
          </p:cNvSpPr>
          <p:nvPr>
            <p:ph type="sldNum" sz="quarter" idx="10"/>
          </p:nvPr>
        </p:nvSpPr>
        <p:spPr/>
        <p:txBody>
          <a:bodyPr/>
          <a:lstStyle/>
          <a:p>
            <a:fld id="{86CB4B4D-7CA3-9044-876B-883B54F8677D}" type="slidenum">
              <a:rPr lang="en-US" smtClean="0"/>
              <a:pPr/>
              <a:t>55</a:t>
            </a:fld>
            <a:endParaRPr lang="en-US" dirty="0"/>
          </a:p>
        </p:txBody>
      </p:sp>
      <p:sp>
        <p:nvSpPr>
          <p:cNvPr id="7" name="TextBox 6">
            <a:extLst>
              <a:ext uri="{FF2B5EF4-FFF2-40B4-BE49-F238E27FC236}">
                <a16:creationId xmlns:a16="http://schemas.microsoft.com/office/drawing/2014/main" id="{1273C447-1158-1870-1F26-3DBCC6C099D3}"/>
              </a:ext>
            </a:extLst>
          </p:cNvPr>
          <p:cNvSpPr txBox="1"/>
          <p:nvPr/>
        </p:nvSpPr>
        <p:spPr>
          <a:xfrm>
            <a:off x="0" y="4897279"/>
            <a:ext cx="5929162" cy="246221"/>
          </a:xfrm>
          <a:prstGeom prst="rect">
            <a:avLst/>
          </a:prstGeom>
          <a:noFill/>
        </p:spPr>
        <p:txBody>
          <a:bodyPr wrap="square">
            <a:spAutoFit/>
          </a:bodyPr>
          <a:lstStyle/>
          <a:p>
            <a:r>
              <a:rPr lang="en-US" sz="1000" dirty="0">
                <a:hlinkClick r:id="rId3"/>
              </a:rPr>
              <a:t>https://</a:t>
            </a:r>
            <a:r>
              <a:rPr lang="en-US" sz="1000" dirty="0" err="1">
                <a:hlinkClick r:id="rId3"/>
              </a:rPr>
              <a:t>innovaccer.com</a:t>
            </a:r>
            <a:r>
              <a:rPr lang="en-US" sz="1000" dirty="0">
                <a:hlinkClick r:id="rId3"/>
              </a:rPr>
              <a:t>/solutions/risk-adjustment</a:t>
            </a:r>
            <a:endParaRPr lang="en-US" sz="1000" dirty="0"/>
          </a:p>
        </p:txBody>
      </p:sp>
      <p:pic>
        <p:nvPicPr>
          <p:cNvPr id="9" name="Picture 8" descr="A screenshot of a computer&#10;&#10;Description automatically generated">
            <a:extLst>
              <a:ext uri="{FF2B5EF4-FFF2-40B4-BE49-F238E27FC236}">
                <a16:creationId xmlns:a16="http://schemas.microsoft.com/office/drawing/2014/main" id="{6722F2CF-2FC4-FBC7-134D-C2C49848BA79}"/>
              </a:ext>
            </a:extLst>
          </p:cNvPr>
          <p:cNvPicPr>
            <a:picLocks noChangeAspect="1"/>
          </p:cNvPicPr>
          <p:nvPr/>
        </p:nvPicPr>
        <p:blipFill>
          <a:blip r:embed="rId4"/>
          <a:stretch>
            <a:fillRect/>
          </a:stretch>
        </p:blipFill>
        <p:spPr>
          <a:xfrm>
            <a:off x="396875" y="0"/>
            <a:ext cx="7772400" cy="4787561"/>
          </a:xfrm>
          <a:prstGeom prst="rect">
            <a:avLst/>
          </a:prstGeom>
        </p:spPr>
      </p:pic>
    </p:spTree>
    <p:extLst>
      <p:ext uri="{BB962C8B-B14F-4D97-AF65-F5344CB8AC3E}">
        <p14:creationId xmlns:p14="http://schemas.microsoft.com/office/powerpoint/2010/main" val="1177297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news article&#10;&#10;Description automatically generated">
            <a:extLst>
              <a:ext uri="{FF2B5EF4-FFF2-40B4-BE49-F238E27FC236}">
                <a16:creationId xmlns:a16="http://schemas.microsoft.com/office/drawing/2014/main" id="{16E91F78-A160-ACF9-A469-CFF3CCB175DA}"/>
              </a:ext>
            </a:extLst>
          </p:cNvPr>
          <p:cNvPicPr>
            <a:picLocks noChangeAspect="1"/>
          </p:cNvPicPr>
          <p:nvPr/>
        </p:nvPicPr>
        <p:blipFill>
          <a:blip r:embed="rId3"/>
          <a:stretch>
            <a:fillRect/>
          </a:stretch>
        </p:blipFill>
        <p:spPr>
          <a:xfrm>
            <a:off x="685800" y="361950"/>
            <a:ext cx="7772400" cy="3767283"/>
          </a:xfrm>
          <a:prstGeom prst="rect">
            <a:avLst/>
          </a:prstGeom>
        </p:spPr>
      </p:pic>
      <p:sp>
        <p:nvSpPr>
          <p:cNvPr id="5" name="TextBox 4">
            <a:extLst>
              <a:ext uri="{FF2B5EF4-FFF2-40B4-BE49-F238E27FC236}">
                <a16:creationId xmlns:a16="http://schemas.microsoft.com/office/drawing/2014/main" id="{2737E5A5-9632-1A64-4566-4F726D2AA42F}"/>
              </a:ext>
            </a:extLst>
          </p:cNvPr>
          <p:cNvSpPr txBox="1"/>
          <p:nvPr/>
        </p:nvSpPr>
        <p:spPr>
          <a:xfrm>
            <a:off x="76200" y="4504551"/>
            <a:ext cx="5927650" cy="230832"/>
          </a:xfrm>
          <a:prstGeom prst="rect">
            <a:avLst/>
          </a:prstGeom>
          <a:noFill/>
        </p:spPr>
        <p:txBody>
          <a:bodyPr wrap="square">
            <a:spAutoFit/>
          </a:bodyPr>
          <a:lstStyle/>
          <a:p>
            <a:r>
              <a:rPr lang="en-US" sz="900" dirty="0">
                <a:hlinkClick r:id="rId4"/>
              </a:rPr>
              <a:t>https://</a:t>
            </a:r>
            <a:r>
              <a:rPr lang="en-US" sz="900" dirty="0" err="1">
                <a:hlinkClick r:id="rId4"/>
              </a:rPr>
              <a:t>www.nytimes.com</a:t>
            </a:r>
            <a:r>
              <a:rPr lang="en-US" sz="900" dirty="0">
                <a:hlinkClick r:id="rId4"/>
              </a:rPr>
              <a:t>/2022/10/08/upshot/</a:t>
            </a:r>
            <a:r>
              <a:rPr lang="en-US" sz="900" dirty="0" err="1">
                <a:hlinkClick r:id="rId4"/>
              </a:rPr>
              <a:t>medicare</a:t>
            </a:r>
            <a:r>
              <a:rPr lang="en-US" sz="900" dirty="0">
                <a:hlinkClick r:id="rId4"/>
              </a:rPr>
              <a:t>-advantage-fraud-</a:t>
            </a:r>
            <a:r>
              <a:rPr lang="en-US" sz="900" dirty="0" err="1">
                <a:hlinkClick r:id="rId4"/>
              </a:rPr>
              <a:t>allegations.html</a:t>
            </a:r>
            <a:endParaRPr lang="en-US" sz="900" dirty="0"/>
          </a:p>
        </p:txBody>
      </p:sp>
    </p:spTree>
    <p:extLst>
      <p:ext uri="{BB962C8B-B14F-4D97-AF65-F5344CB8AC3E}">
        <p14:creationId xmlns:p14="http://schemas.microsoft.com/office/powerpoint/2010/main" val="1751269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F7B-D3A3-284A-3FD2-A234E9BF21D5}"/>
              </a:ext>
            </a:extLst>
          </p:cNvPr>
          <p:cNvSpPr>
            <a:spLocks noGrp="1"/>
          </p:cNvSpPr>
          <p:nvPr>
            <p:ph type="title"/>
          </p:nvPr>
        </p:nvSpPr>
        <p:spPr/>
        <p:txBody>
          <a:bodyPr/>
          <a:lstStyle/>
          <a:p>
            <a:r>
              <a:rPr lang="en-US" dirty="0"/>
              <a:t>Who Codes? Where? Why?</a:t>
            </a:r>
          </a:p>
        </p:txBody>
      </p:sp>
      <p:cxnSp>
        <p:nvCxnSpPr>
          <p:cNvPr id="4" name="Straight Connector 3">
            <a:extLst>
              <a:ext uri="{FF2B5EF4-FFF2-40B4-BE49-F238E27FC236}">
                <a16:creationId xmlns:a16="http://schemas.microsoft.com/office/drawing/2014/main" id="{4BA3A690-3499-4600-7036-B29ED5460A4A}"/>
              </a:ext>
            </a:extLst>
          </p:cNvPr>
          <p:cNvCxnSpPr/>
          <p:nvPr/>
        </p:nvCxnSpPr>
        <p:spPr bwMode="auto">
          <a:xfrm>
            <a:off x="4343400" y="1276350"/>
            <a:ext cx="0" cy="27432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TextBox 4">
            <a:extLst>
              <a:ext uri="{FF2B5EF4-FFF2-40B4-BE49-F238E27FC236}">
                <a16:creationId xmlns:a16="http://schemas.microsoft.com/office/drawing/2014/main" id="{10807D90-25A6-774A-C21A-47CAE7D944D6}"/>
              </a:ext>
            </a:extLst>
          </p:cNvPr>
          <p:cNvSpPr txBox="1"/>
          <p:nvPr/>
        </p:nvSpPr>
        <p:spPr>
          <a:xfrm>
            <a:off x="533400" y="1122461"/>
            <a:ext cx="3505200" cy="307777"/>
          </a:xfrm>
          <a:prstGeom prst="rect">
            <a:avLst/>
          </a:prstGeom>
          <a:noFill/>
        </p:spPr>
        <p:txBody>
          <a:bodyPr wrap="square" rtlCol="0">
            <a:spAutoFit/>
          </a:bodyPr>
          <a:lstStyle/>
          <a:p>
            <a:r>
              <a:rPr lang="en-US" sz="1400" dirty="0"/>
              <a:t>1. Providers delivering care to a patient</a:t>
            </a:r>
          </a:p>
        </p:txBody>
      </p:sp>
      <p:sp>
        <p:nvSpPr>
          <p:cNvPr id="6" name="TextBox 5">
            <a:extLst>
              <a:ext uri="{FF2B5EF4-FFF2-40B4-BE49-F238E27FC236}">
                <a16:creationId xmlns:a16="http://schemas.microsoft.com/office/drawing/2014/main" id="{2B0895FC-99F9-81A2-2251-CEE624847740}"/>
              </a:ext>
            </a:extLst>
          </p:cNvPr>
          <p:cNvSpPr txBox="1"/>
          <p:nvPr/>
        </p:nvSpPr>
        <p:spPr>
          <a:xfrm>
            <a:off x="4611078" y="1199406"/>
            <a:ext cx="4114795" cy="307777"/>
          </a:xfrm>
          <a:prstGeom prst="rect">
            <a:avLst/>
          </a:prstGeom>
          <a:noFill/>
        </p:spPr>
        <p:txBody>
          <a:bodyPr wrap="square" rtlCol="0">
            <a:spAutoFit/>
          </a:bodyPr>
          <a:lstStyle/>
          <a:p>
            <a:r>
              <a:rPr lang="en-US" sz="1400" dirty="0"/>
              <a:t>2. Medical coders preparing to submit claim to insurer</a:t>
            </a:r>
          </a:p>
        </p:txBody>
      </p:sp>
      <p:pic>
        <p:nvPicPr>
          <p:cNvPr id="8" name="Picture 7" descr="A person sitting at a desk with a doctor&#10;&#10;Description automatically generated">
            <a:extLst>
              <a:ext uri="{FF2B5EF4-FFF2-40B4-BE49-F238E27FC236}">
                <a16:creationId xmlns:a16="http://schemas.microsoft.com/office/drawing/2014/main" id="{4954C5CB-75D2-8639-1225-598F51624BB7}"/>
              </a:ext>
            </a:extLst>
          </p:cNvPr>
          <p:cNvPicPr>
            <a:picLocks noChangeAspect="1"/>
          </p:cNvPicPr>
          <p:nvPr/>
        </p:nvPicPr>
        <p:blipFill>
          <a:blip r:embed="rId3"/>
          <a:stretch>
            <a:fillRect/>
          </a:stretch>
        </p:blipFill>
        <p:spPr>
          <a:xfrm>
            <a:off x="609600" y="1441655"/>
            <a:ext cx="2772508" cy="1638300"/>
          </a:xfrm>
          <a:prstGeom prst="rect">
            <a:avLst/>
          </a:prstGeom>
        </p:spPr>
      </p:pic>
      <p:pic>
        <p:nvPicPr>
          <p:cNvPr id="10" name="Picture 9" descr="A person sitting at a desk with a computer&#10;&#10;Description automatically generated">
            <a:extLst>
              <a:ext uri="{FF2B5EF4-FFF2-40B4-BE49-F238E27FC236}">
                <a16:creationId xmlns:a16="http://schemas.microsoft.com/office/drawing/2014/main" id="{4769FA40-4106-8B86-3F8A-43DBC2064861}"/>
              </a:ext>
            </a:extLst>
          </p:cNvPr>
          <p:cNvPicPr>
            <a:picLocks noChangeAspect="1"/>
          </p:cNvPicPr>
          <p:nvPr/>
        </p:nvPicPr>
        <p:blipFill>
          <a:blip r:embed="rId4"/>
          <a:stretch>
            <a:fillRect/>
          </a:stretch>
        </p:blipFill>
        <p:spPr>
          <a:xfrm>
            <a:off x="5486400" y="1441655"/>
            <a:ext cx="1998033" cy="1803735"/>
          </a:xfrm>
          <a:prstGeom prst="rect">
            <a:avLst/>
          </a:prstGeom>
        </p:spPr>
      </p:pic>
      <p:sp>
        <p:nvSpPr>
          <p:cNvPr id="11" name="TextBox 10">
            <a:extLst>
              <a:ext uri="{FF2B5EF4-FFF2-40B4-BE49-F238E27FC236}">
                <a16:creationId xmlns:a16="http://schemas.microsoft.com/office/drawing/2014/main" id="{9056B2E1-065A-6FC3-DFD3-11D7E257E234}"/>
              </a:ext>
            </a:extLst>
          </p:cNvPr>
          <p:cNvSpPr txBox="1"/>
          <p:nvPr/>
        </p:nvSpPr>
        <p:spPr>
          <a:xfrm>
            <a:off x="613508" y="3486150"/>
            <a:ext cx="3429000" cy="769441"/>
          </a:xfrm>
          <a:prstGeom prst="rect">
            <a:avLst/>
          </a:prstGeom>
          <a:noFill/>
        </p:spPr>
        <p:txBody>
          <a:bodyPr wrap="square" rtlCol="0">
            <a:spAutoFit/>
          </a:bodyPr>
          <a:lstStyle/>
          <a:p>
            <a:r>
              <a:rPr lang="en-US" sz="1100" b="1" dirty="0"/>
              <a:t>Goal: </a:t>
            </a:r>
            <a:r>
              <a:rPr lang="en-US" sz="1100" dirty="0"/>
              <a:t>accurately document patient’s condition, treatment, and procedures. Make it easy for the next clinician who treats this patient. Facilitate reporting, quality control, and research.</a:t>
            </a:r>
          </a:p>
        </p:txBody>
      </p:sp>
      <p:sp>
        <p:nvSpPr>
          <p:cNvPr id="12" name="TextBox 11">
            <a:extLst>
              <a:ext uri="{FF2B5EF4-FFF2-40B4-BE49-F238E27FC236}">
                <a16:creationId xmlns:a16="http://schemas.microsoft.com/office/drawing/2014/main" id="{C2740038-C31B-D5D2-20B1-0292CEEEDC01}"/>
              </a:ext>
            </a:extLst>
          </p:cNvPr>
          <p:cNvSpPr txBox="1"/>
          <p:nvPr/>
        </p:nvSpPr>
        <p:spPr>
          <a:xfrm>
            <a:off x="4991100" y="3409950"/>
            <a:ext cx="3429000" cy="261610"/>
          </a:xfrm>
          <a:prstGeom prst="rect">
            <a:avLst/>
          </a:prstGeom>
          <a:noFill/>
        </p:spPr>
        <p:txBody>
          <a:bodyPr wrap="square" rtlCol="0">
            <a:spAutoFit/>
          </a:bodyPr>
          <a:lstStyle/>
          <a:p>
            <a:r>
              <a:rPr lang="en-US" sz="1100" b="1" dirty="0"/>
              <a:t>Goal:</a:t>
            </a:r>
            <a:r>
              <a:rPr lang="en-US" sz="1100" dirty="0"/>
              <a:t> get paid correctly, promptly, and maximally.  </a:t>
            </a:r>
          </a:p>
        </p:txBody>
      </p:sp>
    </p:spTree>
    <p:extLst>
      <p:ext uri="{BB962C8B-B14F-4D97-AF65-F5344CB8AC3E}">
        <p14:creationId xmlns:p14="http://schemas.microsoft.com/office/powerpoint/2010/main" val="60521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3748-B80E-A513-611B-4EC0BB6B3289}"/>
              </a:ext>
            </a:extLst>
          </p:cNvPr>
          <p:cNvSpPr>
            <a:spLocks noGrp="1"/>
          </p:cNvSpPr>
          <p:nvPr>
            <p:ph type="title"/>
          </p:nvPr>
        </p:nvSpPr>
        <p:spPr/>
        <p:txBody>
          <a:bodyPr/>
          <a:lstStyle/>
          <a:p>
            <a:r>
              <a:rPr lang="en-US" dirty="0"/>
              <a:t>Coding Output Often Diverges</a:t>
            </a:r>
          </a:p>
        </p:txBody>
      </p:sp>
      <p:sp>
        <p:nvSpPr>
          <p:cNvPr id="6" name="Content Placeholder 5">
            <a:extLst>
              <a:ext uri="{FF2B5EF4-FFF2-40B4-BE49-F238E27FC236}">
                <a16:creationId xmlns:a16="http://schemas.microsoft.com/office/drawing/2014/main" id="{0D3F0734-1666-D1CA-9EEA-F5C5F5E0D6E3}"/>
              </a:ext>
            </a:extLst>
          </p:cNvPr>
          <p:cNvSpPr>
            <a:spLocks noGrp="1"/>
          </p:cNvSpPr>
          <p:nvPr>
            <p:ph sz="quarter" idx="10"/>
          </p:nvPr>
        </p:nvSpPr>
        <p:spPr>
          <a:xfrm>
            <a:off x="457200" y="1200150"/>
            <a:ext cx="8229600" cy="990600"/>
          </a:xfrm>
        </p:spPr>
        <p:txBody>
          <a:bodyPr/>
          <a:lstStyle/>
          <a:p>
            <a:r>
              <a:rPr lang="en-US" dirty="0"/>
              <a:t>Scenario:  Jeff visits Dr. Cruz for an appointment. Jeffrey has </a:t>
            </a:r>
            <a:r>
              <a:rPr lang="en-US" b="1" dirty="0"/>
              <a:t>Type 2 Diabetes </a:t>
            </a:r>
            <a:r>
              <a:rPr lang="en-US" dirty="0"/>
              <a:t>and </a:t>
            </a:r>
            <a:r>
              <a:rPr lang="en-US" b="1" dirty="0"/>
              <a:t>Hypertension</a:t>
            </a:r>
            <a:r>
              <a:rPr lang="en-US" dirty="0"/>
              <a:t>. During the visit, Jeff also mentions that he’s been fatigued lately. Dr. Cruz diagnoses Jeff with </a:t>
            </a:r>
            <a:r>
              <a:rPr lang="en-US" b="1" dirty="0"/>
              <a:t>Mild Anemia.  </a:t>
            </a:r>
            <a:r>
              <a:rPr lang="en-US" dirty="0"/>
              <a:t>Dr. Cruz also notices that Jeff’s </a:t>
            </a:r>
            <a:r>
              <a:rPr lang="en-US" b="1" dirty="0"/>
              <a:t>Body Mass Index (BMI)</a:t>
            </a:r>
            <a:r>
              <a:rPr lang="en-US" dirty="0"/>
              <a:t> is elevated.</a:t>
            </a:r>
          </a:p>
        </p:txBody>
      </p:sp>
      <p:sp>
        <p:nvSpPr>
          <p:cNvPr id="3" name="Slide Number Placeholder 2">
            <a:extLst>
              <a:ext uri="{FF2B5EF4-FFF2-40B4-BE49-F238E27FC236}">
                <a16:creationId xmlns:a16="http://schemas.microsoft.com/office/drawing/2014/main" id="{70783122-B857-88BA-C1A6-A2BB8F5C5AE8}"/>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7</a:t>
            </a:fld>
            <a:endParaRPr lang="en-US" dirty="0"/>
          </a:p>
        </p:txBody>
      </p:sp>
      <p:cxnSp>
        <p:nvCxnSpPr>
          <p:cNvPr id="8" name="Straight Connector 7">
            <a:extLst>
              <a:ext uri="{FF2B5EF4-FFF2-40B4-BE49-F238E27FC236}">
                <a16:creationId xmlns:a16="http://schemas.microsoft.com/office/drawing/2014/main" id="{E89F8F1D-BDC7-18D3-E7EA-9CC57234D56B}"/>
              </a:ext>
            </a:extLst>
          </p:cNvPr>
          <p:cNvCxnSpPr/>
          <p:nvPr/>
        </p:nvCxnSpPr>
        <p:spPr bwMode="auto">
          <a:xfrm>
            <a:off x="4343400" y="2266950"/>
            <a:ext cx="0" cy="22098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4" name="Group 3">
            <a:extLst>
              <a:ext uri="{FF2B5EF4-FFF2-40B4-BE49-F238E27FC236}">
                <a16:creationId xmlns:a16="http://schemas.microsoft.com/office/drawing/2014/main" id="{AD81CB19-B840-106D-73F8-3C961BE3B886}"/>
              </a:ext>
            </a:extLst>
          </p:cNvPr>
          <p:cNvGrpSpPr/>
          <p:nvPr/>
        </p:nvGrpSpPr>
        <p:grpSpPr>
          <a:xfrm>
            <a:off x="381000" y="2419350"/>
            <a:ext cx="3733800" cy="2290465"/>
            <a:chOff x="381000" y="2419350"/>
            <a:chExt cx="3733800" cy="2290465"/>
          </a:xfrm>
        </p:grpSpPr>
        <p:sp>
          <p:nvSpPr>
            <p:cNvPr id="9" name="TextBox 8">
              <a:extLst>
                <a:ext uri="{FF2B5EF4-FFF2-40B4-BE49-F238E27FC236}">
                  <a16:creationId xmlns:a16="http://schemas.microsoft.com/office/drawing/2014/main" id="{AD30A1E2-E9DF-5569-62E1-EA0612FFCBE8}"/>
                </a:ext>
              </a:extLst>
            </p:cNvPr>
            <p:cNvSpPr txBox="1"/>
            <p:nvPr/>
          </p:nvSpPr>
          <p:spPr>
            <a:xfrm>
              <a:off x="381000" y="2419350"/>
              <a:ext cx="3733800" cy="677108"/>
            </a:xfrm>
            <a:prstGeom prst="rect">
              <a:avLst/>
            </a:prstGeom>
            <a:noFill/>
          </p:spPr>
          <p:txBody>
            <a:bodyPr wrap="square" rtlCol="0">
              <a:spAutoFit/>
            </a:bodyPr>
            <a:lstStyle/>
            <a:p>
              <a:r>
                <a:rPr lang="en-US" sz="1400" u="sng" dirty="0"/>
                <a:t>Dr. Cruz uses these codes in the EHR:</a:t>
              </a:r>
            </a:p>
            <a:p>
              <a:endParaRPr lang="en-US" dirty="0"/>
            </a:p>
          </p:txBody>
        </p:sp>
        <p:pic>
          <p:nvPicPr>
            <p:cNvPr id="11" name="Picture 10" descr="A close up of text&#10;&#10;Description automatically generated">
              <a:extLst>
                <a:ext uri="{FF2B5EF4-FFF2-40B4-BE49-F238E27FC236}">
                  <a16:creationId xmlns:a16="http://schemas.microsoft.com/office/drawing/2014/main" id="{8C5ADA3A-73A7-689D-946E-E3303F61DE2E}"/>
                </a:ext>
              </a:extLst>
            </p:cNvPr>
            <p:cNvPicPr>
              <a:picLocks noChangeAspect="1"/>
            </p:cNvPicPr>
            <p:nvPr/>
          </p:nvPicPr>
          <p:blipFill>
            <a:blip r:embed="rId3"/>
            <a:stretch>
              <a:fillRect/>
            </a:stretch>
          </p:blipFill>
          <p:spPr>
            <a:xfrm>
              <a:off x="488462" y="3081316"/>
              <a:ext cx="3120193" cy="914401"/>
            </a:xfrm>
            <a:prstGeom prst="rect">
              <a:avLst/>
            </a:prstGeom>
            <a:ln w="25400">
              <a:solidFill>
                <a:schemeClr val="tx1"/>
              </a:solidFill>
            </a:ln>
          </p:spPr>
        </p:pic>
        <p:sp>
          <p:nvSpPr>
            <p:cNvPr id="15" name="TextBox 14">
              <a:extLst>
                <a:ext uri="{FF2B5EF4-FFF2-40B4-BE49-F238E27FC236}">
                  <a16:creationId xmlns:a16="http://schemas.microsoft.com/office/drawing/2014/main" id="{B07F4681-9566-0821-18BC-9427C9A9300C}"/>
                </a:ext>
              </a:extLst>
            </p:cNvPr>
            <p:cNvSpPr txBox="1"/>
            <p:nvPr/>
          </p:nvSpPr>
          <p:spPr>
            <a:xfrm>
              <a:off x="381000" y="4248150"/>
              <a:ext cx="3352800" cy="461665"/>
            </a:xfrm>
            <a:prstGeom prst="rect">
              <a:avLst/>
            </a:prstGeom>
            <a:noFill/>
          </p:spPr>
          <p:txBody>
            <a:bodyPr wrap="square" rtlCol="0">
              <a:spAutoFit/>
            </a:bodyPr>
            <a:lstStyle/>
            <a:p>
              <a:r>
                <a:rPr lang="en-US" sz="1200" i="1" dirty="0"/>
                <a:t>Don’t bother adding obesity – not the primary focus of visit.</a:t>
              </a:r>
            </a:p>
          </p:txBody>
        </p:sp>
      </p:grpSp>
      <p:grpSp>
        <p:nvGrpSpPr>
          <p:cNvPr id="5" name="Group 4">
            <a:extLst>
              <a:ext uri="{FF2B5EF4-FFF2-40B4-BE49-F238E27FC236}">
                <a16:creationId xmlns:a16="http://schemas.microsoft.com/office/drawing/2014/main" id="{947792DB-FDE7-0E14-59ED-0FF449C9F71B}"/>
              </a:ext>
            </a:extLst>
          </p:cNvPr>
          <p:cNvGrpSpPr/>
          <p:nvPr/>
        </p:nvGrpSpPr>
        <p:grpSpPr>
          <a:xfrm>
            <a:off x="4419600" y="2404208"/>
            <a:ext cx="4571991" cy="2493594"/>
            <a:chOff x="4419600" y="2404208"/>
            <a:chExt cx="4571991" cy="2493594"/>
          </a:xfrm>
        </p:grpSpPr>
        <p:sp>
          <p:nvSpPr>
            <p:cNvPr id="12" name="TextBox 11">
              <a:extLst>
                <a:ext uri="{FF2B5EF4-FFF2-40B4-BE49-F238E27FC236}">
                  <a16:creationId xmlns:a16="http://schemas.microsoft.com/office/drawing/2014/main" id="{802CDDF7-75E0-5695-AA98-779735C9701D}"/>
                </a:ext>
              </a:extLst>
            </p:cNvPr>
            <p:cNvSpPr txBox="1"/>
            <p:nvPr/>
          </p:nvSpPr>
          <p:spPr>
            <a:xfrm>
              <a:off x="4419600" y="2404208"/>
              <a:ext cx="3733800" cy="677108"/>
            </a:xfrm>
            <a:prstGeom prst="rect">
              <a:avLst/>
            </a:prstGeom>
            <a:noFill/>
          </p:spPr>
          <p:txBody>
            <a:bodyPr wrap="square" rtlCol="0">
              <a:spAutoFit/>
            </a:bodyPr>
            <a:lstStyle/>
            <a:p>
              <a:r>
                <a:rPr lang="en-US" sz="1400" u="sng" dirty="0"/>
                <a:t>Medical coder uses these codes in the claim:</a:t>
              </a:r>
            </a:p>
            <a:p>
              <a:endParaRPr lang="en-US" dirty="0"/>
            </a:p>
          </p:txBody>
        </p:sp>
        <p:pic>
          <p:nvPicPr>
            <p:cNvPr id="14" name="Picture 13" descr="A close up of a code&#10;&#10;Description automatically generated">
              <a:extLst>
                <a:ext uri="{FF2B5EF4-FFF2-40B4-BE49-F238E27FC236}">
                  <a16:creationId xmlns:a16="http://schemas.microsoft.com/office/drawing/2014/main" id="{DC0B048F-202A-E92E-B5BF-738C845A24C8}"/>
                </a:ext>
              </a:extLst>
            </p:cNvPr>
            <p:cNvPicPr>
              <a:picLocks noChangeAspect="1"/>
            </p:cNvPicPr>
            <p:nvPr/>
          </p:nvPicPr>
          <p:blipFill>
            <a:blip r:embed="rId4"/>
            <a:stretch>
              <a:fillRect/>
            </a:stretch>
          </p:blipFill>
          <p:spPr>
            <a:xfrm>
              <a:off x="4800601" y="3099179"/>
              <a:ext cx="3162300" cy="920371"/>
            </a:xfrm>
            <a:prstGeom prst="rect">
              <a:avLst/>
            </a:prstGeom>
            <a:ln w="19050">
              <a:solidFill>
                <a:schemeClr val="tx1"/>
              </a:solidFill>
            </a:ln>
          </p:spPr>
        </p:pic>
        <p:sp>
          <p:nvSpPr>
            <p:cNvPr id="16" name="TextBox 15">
              <a:extLst>
                <a:ext uri="{FF2B5EF4-FFF2-40B4-BE49-F238E27FC236}">
                  <a16:creationId xmlns:a16="http://schemas.microsoft.com/office/drawing/2014/main" id="{DFB6D421-68AE-C1F3-7422-99AC46F71781}"/>
                </a:ext>
              </a:extLst>
            </p:cNvPr>
            <p:cNvSpPr txBox="1"/>
            <p:nvPr/>
          </p:nvSpPr>
          <p:spPr>
            <a:xfrm>
              <a:off x="4678268" y="4251471"/>
              <a:ext cx="4313323" cy="646331"/>
            </a:xfrm>
            <a:prstGeom prst="rect">
              <a:avLst/>
            </a:prstGeom>
            <a:noFill/>
          </p:spPr>
          <p:txBody>
            <a:bodyPr wrap="square" rtlCol="0">
              <a:spAutoFit/>
            </a:bodyPr>
            <a:lstStyle/>
            <a:p>
              <a:r>
                <a:rPr lang="en-US" sz="1200" i="1" dirty="0"/>
                <a:t>Don’t bother adding anemia–unrelated to any care delivered during visit. Did add obesity - Including this dx may justify a higher level of care.</a:t>
              </a:r>
            </a:p>
          </p:txBody>
        </p:sp>
      </p:grpSp>
    </p:spTree>
    <p:extLst>
      <p:ext uri="{BB962C8B-B14F-4D97-AF65-F5344CB8AC3E}">
        <p14:creationId xmlns:p14="http://schemas.microsoft.com/office/powerpoint/2010/main" val="310924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ay be a graphic of 1 person, hospital and text that says 'SHEARWATER HEALTH. We are HIRING MEDICAL CODERS TOWORK ACLINICAL PROCESS OU TSOURCIN (CPO) ETTING Oualifications: Must bea Bachelor Degree Graduate in any Medical Allied courses With least one year of recent frecentmedical medical Inpatient coding xperience na BPO/CPO set-up With active Certified Inpatient npatientCoder, Coder, or Certified Coding Specialist License (CCS/CIC) 100k SIGN ON BONUS! PHP100,000 Perks: Sign-on Bonus Competitivep Home upon plus, two (2) free dependents upon regularization Holiday premium Annuals salary increase Send PM email your CV to: JMObias@swhealth.com APPLYNOW! NOW! APPLY'">
            <a:extLst>
              <a:ext uri="{FF2B5EF4-FFF2-40B4-BE49-F238E27FC236}">
                <a16:creationId xmlns:a16="http://schemas.microsoft.com/office/drawing/2014/main" id="{B05AC4C2-D576-A3E5-2046-1E3E2BEA4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756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59ED81-B46F-D2A2-5037-2F1DD3A913A0}"/>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9</a:t>
            </a:fld>
            <a:endParaRPr lang="en-US" dirty="0"/>
          </a:p>
        </p:txBody>
      </p:sp>
      <p:pic>
        <p:nvPicPr>
          <p:cNvPr id="6" name="Picture 5" descr="A screenshot of a computer screen&#10;&#10;Description automatically generated">
            <a:extLst>
              <a:ext uri="{FF2B5EF4-FFF2-40B4-BE49-F238E27FC236}">
                <a16:creationId xmlns:a16="http://schemas.microsoft.com/office/drawing/2014/main" id="{9D004DC7-E0F7-C357-EDCE-9399473D067C}"/>
              </a:ext>
            </a:extLst>
          </p:cNvPr>
          <p:cNvPicPr>
            <a:picLocks noChangeAspect="1"/>
          </p:cNvPicPr>
          <p:nvPr/>
        </p:nvPicPr>
        <p:blipFill>
          <a:blip r:embed="rId3"/>
          <a:stretch>
            <a:fillRect/>
          </a:stretch>
        </p:blipFill>
        <p:spPr>
          <a:xfrm>
            <a:off x="4799938" y="12059"/>
            <a:ext cx="4204362" cy="5086350"/>
          </a:xfrm>
          <a:prstGeom prst="rect">
            <a:avLst/>
          </a:prstGeom>
        </p:spPr>
      </p:pic>
      <p:sp>
        <p:nvSpPr>
          <p:cNvPr id="9" name="TextBox 8">
            <a:extLst>
              <a:ext uri="{FF2B5EF4-FFF2-40B4-BE49-F238E27FC236}">
                <a16:creationId xmlns:a16="http://schemas.microsoft.com/office/drawing/2014/main" id="{E2F7BC68-74A4-813E-4946-35191738BE4D}"/>
              </a:ext>
            </a:extLst>
          </p:cNvPr>
          <p:cNvSpPr txBox="1"/>
          <p:nvPr/>
        </p:nvSpPr>
        <p:spPr>
          <a:xfrm>
            <a:off x="291438" y="133350"/>
            <a:ext cx="3747162" cy="461665"/>
          </a:xfrm>
          <a:prstGeom prst="rect">
            <a:avLst/>
          </a:prstGeom>
          <a:noFill/>
        </p:spPr>
        <p:txBody>
          <a:bodyPr wrap="square" rtlCol="0">
            <a:spAutoFit/>
          </a:bodyPr>
          <a:lstStyle/>
          <a:p>
            <a:r>
              <a:rPr lang="en-US" b="1" dirty="0"/>
              <a:t>AI-Powered Coding</a:t>
            </a:r>
          </a:p>
        </p:txBody>
      </p:sp>
      <p:sp>
        <p:nvSpPr>
          <p:cNvPr id="10" name="TextBox 9">
            <a:extLst>
              <a:ext uri="{FF2B5EF4-FFF2-40B4-BE49-F238E27FC236}">
                <a16:creationId xmlns:a16="http://schemas.microsoft.com/office/drawing/2014/main" id="{6EEEE23F-331A-61AA-E703-9001D50AF159}"/>
              </a:ext>
            </a:extLst>
          </p:cNvPr>
          <p:cNvSpPr txBox="1"/>
          <p:nvPr/>
        </p:nvSpPr>
        <p:spPr>
          <a:xfrm>
            <a:off x="0" y="4476750"/>
            <a:ext cx="5029200" cy="230832"/>
          </a:xfrm>
          <a:prstGeom prst="rect">
            <a:avLst/>
          </a:prstGeom>
          <a:noFill/>
        </p:spPr>
        <p:txBody>
          <a:bodyPr wrap="square" rtlCol="0">
            <a:spAutoFit/>
          </a:bodyPr>
          <a:lstStyle/>
          <a:p>
            <a:r>
              <a:rPr lang="en-US" sz="900" dirty="0">
                <a:hlinkClick r:id="rId4"/>
              </a:rPr>
              <a:t>https://aviaconnectcontent.s3.amazonaws.com/f68a2971-5112-4581-8c9d-666d2b18b185</a:t>
            </a:r>
            <a:endParaRPr lang="en-US" sz="900" dirty="0"/>
          </a:p>
        </p:txBody>
      </p:sp>
      <p:sp>
        <p:nvSpPr>
          <p:cNvPr id="11" name="TextBox 10">
            <a:extLst>
              <a:ext uri="{FF2B5EF4-FFF2-40B4-BE49-F238E27FC236}">
                <a16:creationId xmlns:a16="http://schemas.microsoft.com/office/drawing/2014/main" id="{A4BD4B0C-0956-8266-DA6B-C71678C85FF0}"/>
              </a:ext>
            </a:extLst>
          </p:cNvPr>
          <p:cNvSpPr txBox="1"/>
          <p:nvPr/>
        </p:nvSpPr>
        <p:spPr>
          <a:xfrm>
            <a:off x="477492" y="2038350"/>
            <a:ext cx="3810000" cy="830997"/>
          </a:xfrm>
          <a:prstGeom prst="rect">
            <a:avLst/>
          </a:prstGeom>
          <a:noFill/>
        </p:spPr>
        <p:txBody>
          <a:bodyPr wrap="square" rtlCol="0">
            <a:spAutoFit/>
          </a:bodyPr>
          <a:lstStyle/>
          <a:p>
            <a:r>
              <a:rPr lang="en-US" dirty="0"/>
              <a:t>“Computer-Assisted Coding” or “CAD”</a:t>
            </a:r>
          </a:p>
        </p:txBody>
      </p:sp>
    </p:spTree>
    <p:extLst>
      <p:ext uri="{BB962C8B-B14F-4D97-AF65-F5344CB8AC3E}">
        <p14:creationId xmlns:p14="http://schemas.microsoft.com/office/powerpoint/2010/main" val="3490007604"/>
      </p:ext>
    </p:extLst>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5A81DC-F056-FF44-9553-6A4D4150B4C1}" vid="{22C4A014-A9D7-334E-98D6-A9C7E73BCA4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 PPT Theme</Template>
  <TotalTime>9117</TotalTime>
  <Words>3025</Words>
  <Application>Microsoft Macintosh PowerPoint</Application>
  <PresentationFormat>On-screen Show (16:9)</PresentationFormat>
  <Paragraphs>512</Paragraphs>
  <Slides>56</Slides>
  <Notes>56</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ＭＳ Ｐゴシック</vt:lpstr>
      <vt:lpstr>.AppleSystemUIFont</vt:lpstr>
      <vt:lpstr>45 Helvetica Light</vt:lpstr>
      <vt:lpstr>Arial</vt:lpstr>
      <vt:lpstr>Open Sans</vt:lpstr>
      <vt:lpstr>Open Sans Light</vt:lpstr>
      <vt:lpstr>Open Sans Regular</vt:lpstr>
      <vt:lpstr>Times</vt:lpstr>
      <vt:lpstr>Wingdings</vt:lpstr>
      <vt:lpstr>CMU PPT Theme</vt:lpstr>
      <vt:lpstr>PowerPoint Presentation</vt:lpstr>
      <vt:lpstr>Course Logistics</vt:lpstr>
      <vt:lpstr>Final Project</vt:lpstr>
      <vt:lpstr>Final Project</vt:lpstr>
      <vt:lpstr>Final Project</vt:lpstr>
      <vt:lpstr>Who Codes? Where? Why?</vt:lpstr>
      <vt:lpstr>Coding Output Often Diverges</vt:lpstr>
      <vt:lpstr>PowerPoint Presentation</vt:lpstr>
      <vt:lpstr>PowerPoint Presentation</vt:lpstr>
      <vt:lpstr>Today</vt:lpstr>
      <vt:lpstr>What is Risk Stratification?  </vt:lpstr>
      <vt:lpstr>PowerPoint Presentation</vt:lpstr>
      <vt:lpstr>‘Classic’ Risk Stratification (1)</vt:lpstr>
      <vt:lpstr>‘Classic’ Risk Stratification (2)</vt:lpstr>
      <vt:lpstr>Shortcomings of Classic Risk Stratification </vt:lpstr>
      <vt:lpstr>Today</vt:lpstr>
      <vt:lpstr>Example: Congestive Heart Failure (CHF)</vt:lpstr>
      <vt:lpstr>Example: EPIC Sepsis Module</vt:lpstr>
      <vt:lpstr>Example:  Improve Palliative Care</vt:lpstr>
      <vt:lpstr>PowerPoint Presentation</vt:lpstr>
      <vt:lpstr>PowerPoint Presentation</vt:lpstr>
      <vt:lpstr>Wow – What an Improvement!</vt:lpstr>
      <vt:lpstr>PowerPoint Presentation</vt:lpstr>
      <vt:lpstr>Today</vt:lpstr>
      <vt:lpstr>Gotcha 1:  Overparametrized Models</vt:lpstr>
      <vt:lpstr>PowerPoint Presentation</vt:lpstr>
      <vt:lpstr>PowerPoint Presentation</vt:lpstr>
      <vt:lpstr>Regularization encourages smaller weights.  L1-regularization encourages ‘sparse’ models</vt:lpstr>
      <vt:lpstr>PowerPoint Presentation</vt:lpstr>
      <vt:lpstr>L1 Regularization Encourages Sparse Models</vt:lpstr>
      <vt:lpstr>Gotcha 2:  Leaky Labels</vt:lpstr>
      <vt:lpstr>PowerPoint Presentation</vt:lpstr>
      <vt:lpstr>PowerPoint Presentation</vt:lpstr>
      <vt:lpstr>PowerPoint Presentation</vt:lpstr>
      <vt:lpstr>PowerPoint Presentation</vt:lpstr>
      <vt:lpstr>Gotcha 3:  Non-Stationarity</vt:lpstr>
      <vt:lpstr>PowerPoint Presentation</vt:lpstr>
      <vt:lpstr>Gotcha 4:    “Looking Over the Shoulder of Clinicians”</vt:lpstr>
      <vt:lpstr>PowerPoint Presentation</vt:lpstr>
      <vt:lpstr>PowerPoint Presentation</vt:lpstr>
      <vt:lpstr>Conflating Correlation &amp; Causation</vt:lpstr>
      <vt:lpstr>PowerPoint Presentation</vt:lpstr>
      <vt:lpstr>Classifying EMR Data Elements </vt:lpstr>
      <vt:lpstr>PowerPoint Presentation</vt:lpstr>
      <vt:lpstr>Bake-off with 4 Models</vt:lpstr>
      <vt:lpstr>PowerPoint Presentation</vt:lpstr>
      <vt:lpstr>PowerPoint Presentation</vt:lpstr>
      <vt:lpstr>Today</vt:lpstr>
      <vt:lpstr>Medicare Advantage (MA)</vt:lpstr>
      <vt:lpstr>PowerPoint Presentation</vt:lpstr>
      <vt:lpstr>PowerPoint Presentation</vt:lpstr>
      <vt:lpstr>Adverse Selection </vt:lpstr>
      <vt:lpstr>Q: How to avoid this? </vt:lpstr>
      <vt:lpstr>Worked Example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Berger</dc:creator>
  <cp:lastModifiedBy>Adam Berger</cp:lastModifiedBy>
  <cp:revision>107</cp:revision>
  <cp:lastPrinted>2024-09-03T23:39:36Z</cp:lastPrinted>
  <dcterms:created xsi:type="dcterms:W3CDTF">2024-05-18T21:16:07Z</dcterms:created>
  <dcterms:modified xsi:type="dcterms:W3CDTF">2025-05-20T00:37:50Z</dcterms:modified>
</cp:coreProperties>
</file>